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rimson Pro Bold" panose="020B0604020202020204" charset="0"/>
      <p:bold r:id="rId33"/>
    </p:embeddedFont>
    <p:embeddedFont>
      <p:font typeface="Noto Sans" panose="020B0502040504020204" pitchFamily="34" charset="0"/>
      <p:regular r:id="rId34"/>
    </p:embeddedFont>
    <p:embeddedFont>
      <p:font typeface="Noto Sans Bold" panose="020B0802040504020204" charset="0"/>
      <p:bold r:id="rId35"/>
    </p:embeddedFont>
    <p:embeddedFont>
      <p:font typeface="Oswald" panose="00000500000000000000" pitchFamily="2" charset="0"/>
      <p:regular r:id="rId36"/>
      <p:bold r:id="rId37"/>
    </p:embeddedFont>
    <p:embeddedFont>
      <p:font typeface="Oswald Bold" panose="00000800000000000000"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97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Thêm tỷ lệ học tập (trong khoảng từ 0 đến 1) để khắc phục vấn đề này.</a:t>
            </a:r>
          </a:p>
          <a:p>
            <a:r>
              <a:rPr lang="en-US"/>
              <a:t>• Tham số này được sử dụng cho mục đích chia tỷ lệ bằng cách điều chỉnh thông tin mới được thêm vào từ cây mới.</a:t>
            </a:r>
          </a:p>
          <a:p>
            <a:r>
              <a:rPr lang="en-US"/>
              <a:t>• Việc thêm cây này và nhân rộng nó theo tỷ lệ học tập giúp chúng ta tiến gần hơn một chút đến giá trị thực.</a:t>
            </a:r>
          </a:p>
          <a:p>
            <a:r>
              <a:rPr lang="en-US"/>
              <a:t>• Bằng cách thực hiện các bước nhỏ hơn, mô hình sẽ đưa ra dự đoán tốt hơn trên tập dữ liệu thử nghiệm (phương sai thấp).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geeksforgeeks.org/bagging-vs-boosting-in-machine-learning/"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645060" y="542021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542276" y="2182300"/>
            <a:ext cx="11751666" cy="5943289"/>
            <a:chOff x="0" y="0"/>
            <a:chExt cx="2269438" cy="1147746"/>
          </a:xfrm>
        </p:grpSpPr>
        <p:sp>
          <p:nvSpPr>
            <p:cNvPr id="6" name="Freeform 6"/>
            <p:cNvSpPr/>
            <p:nvPr/>
          </p:nvSpPr>
          <p:spPr>
            <a:xfrm>
              <a:off x="0" y="0"/>
              <a:ext cx="2269438" cy="1147746"/>
            </a:xfrm>
            <a:custGeom>
              <a:avLst/>
              <a:gdLst/>
              <a:ahLst/>
              <a:cxnLst/>
              <a:rect l="l" t="t" r="r" b="b"/>
              <a:pathLst>
                <a:path w="2269438" h="1147746">
                  <a:moveTo>
                    <a:pt x="0" y="0"/>
                  </a:moveTo>
                  <a:lnTo>
                    <a:pt x="2269438" y="0"/>
                  </a:lnTo>
                  <a:lnTo>
                    <a:pt x="2269438" y="1147746"/>
                  </a:lnTo>
                  <a:lnTo>
                    <a:pt x="0" y="114774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2269438" cy="1166796"/>
            </a:xfrm>
            <a:prstGeom prst="rect">
              <a:avLst/>
            </a:prstGeom>
          </p:spPr>
          <p:txBody>
            <a:bodyPr lIns="50800" tIns="50800" rIns="50800" bIns="50800" rtlCol="0" anchor="ctr"/>
            <a:lstStyle/>
            <a:p>
              <a:pPr algn="ctr">
                <a:lnSpc>
                  <a:spcPts val="2860"/>
                </a:lnSpc>
              </a:pPr>
              <a:endParaRPr/>
            </a:p>
          </p:txBody>
        </p:sp>
      </p:grpSp>
      <p:sp>
        <p:nvSpPr>
          <p:cNvPr id="8" name="TextBox 8"/>
          <p:cNvSpPr txBox="1"/>
          <p:nvPr/>
        </p:nvSpPr>
        <p:spPr>
          <a:xfrm>
            <a:off x="5184370" y="5784467"/>
            <a:ext cx="8467478" cy="765915"/>
          </a:xfrm>
          <a:prstGeom prst="rect">
            <a:avLst/>
          </a:prstGeom>
        </p:spPr>
        <p:txBody>
          <a:bodyPr lIns="0" tIns="0" rIns="0" bIns="0" rtlCol="0" anchor="t">
            <a:spAutoFit/>
          </a:bodyPr>
          <a:lstStyle/>
          <a:p>
            <a:pPr algn="ctr">
              <a:lnSpc>
                <a:spcPts val="6475"/>
              </a:lnSpc>
            </a:pPr>
            <a:r>
              <a:rPr lang="en-US" sz="4690" u="sng" spc="459" dirty="0">
                <a:latin typeface="Oswald Bold" panose="00000800000000000000"/>
              </a:rPr>
              <a:t>BAGGING &amp; BOOSTING</a:t>
            </a:r>
            <a:endParaRPr lang="en-US" sz="4690" u="sng" spc="459" dirty="0">
              <a:latin typeface="Oswald Bold" panose="00000800000000000000"/>
              <a:hlinkClick r:id="rId5" tooltip="https://www.geeksforgeeks.org/bagging-vs-boosting-in-machine-learning/">
                <a:extLst>
                  <a:ext uri="{A12FA001-AC4F-418D-AE19-62706E023703}">
                    <ahyp:hlinkClr xmlns:ahyp="http://schemas.microsoft.com/office/drawing/2018/hyperlinkcolor" val="tx"/>
                  </a:ext>
                </a:extLst>
              </a:hlinkClick>
            </a:endParaRPr>
          </a:p>
        </p:txBody>
      </p:sp>
      <p:sp>
        <p:nvSpPr>
          <p:cNvPr id="9" name="TextBox 9"/>
          <p:cNvSpPr txBox="1"/>
          <p:nvPr/>
        </p:nvSpPr>
        <p:spPr>
          <a:xfrm>
            <a:off x="3821556" y="2302689"/>
            <a:ext cx="11193105" cy="3098175"/>
          </a:xfrm>
          <a:prstGeom prst="rect">
            <a:avLst/>
          </a:prstGeom>
        </p:spPr>
        <p:txBody>
          <a:bodyPr lIns="0" tIns="0" rIns="0" bIns="0" rtlCol="0" anchor="t">
            <a:spAutoFit/>
          </a:bodyPr>
          <a:lstStyle/>
          <a:p>
            <a:pPr algn="ctr">
              <a:lnSpc>
                <a:spcPts val="12495"/>
              </a:lnSpc>
            </a:pPr>
            <a:r>
              <a:rPr lang="en-US" sz="9055" spc="887">
                <a:solidFill>
                  <a:srgbClr val="231F20"/>
                </a:solidFill>
                <a:latin typeface="Oswald Bold" panose="00000800000000000000"/>
              </a:rPr>
              <a:t>PRESENTATION FINALTERM</a:t>
            </a:r>
          </a:p>
        </p:txBody>
      </p:sp>
      <p:sp>
        <p:nvSpPr>
          <p:cNvPr id="10" name="Freeform 10"/>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9937937" y="9163050"/>
            <a:ext cx="6782152" cy="847566"/>
          </a:xfrm>
          <a:prstGeom prst="rect">
            <a:avLst/>
          </a:prstGeom>
        </p:spPr>
        <p:txBody>
          <a:bodyPr lIns="0" tIns="0" rIns="0" bIns="0" rtlCol="0" anchor="t">
            <a:spAutoFit/>
          </a:bodyPr>
          <a:lstStyle/>
          <a:p>
            <a:pPr algn="ctr">
              <a:lnSpc>
                <a:spcPts val="6945"/>
              </a:lnSpc>
            </a:pPr>
            <a:r>
              <a:rPr lang="en-US" sz="4960">
                <a:solidFill>
                  <a:srgbClr val="000000"/>
                </a:solidFill>
                <a:latin typeface="Noto Sans" panose="020B0502040504020204"/>
              </a:rPr>
              <a:t>Nhóm 12</a:t>
            </a:r>
          </a:p>
        </p:txBody>
      </p:sp>
      <p:sp>
        <p:nvSpPr>
          <p:cNvPr id="12" name="TextBox 12"/>
          <p:cNvSpPr txBox="1"/>
          <p:nvPr/>
        </p:nvSpPr>
        <p:spPr>
          <a:xfrm>
            <a:off x="9937937" y="8311637"/>
            <a:ext cx="6782152" cy="847566"/>
          </a:xfrm>
          <a:prstGeom prst="rect">
            <a:avLst/>
          </a:prstGeom>
        </p:spPr>
        <p:txBody>
          <a:bodyPr lIns="0" tIns="0" rIns="0" bIns="0" rtlCol="0" anchor="t">
            <a:spAutoFit/>
          </a:bodyPr>
          <a:lstStyle/>
          <a:p>
            <a:pPr algn="ctr">
              <a:lnSpc>
                <a:spcPts val="6945"/>
              </a:lnSpc>
            </a:pPr>
            <a:r>
              <a:rPr lang="en-US" sz="4960">
                <a:solidFill>
                  <a:srgbClr val="000000"/>
                </a:solidFill>
                <a:latin typeface="Noto Sans" panose="020B0502040504020204"/>
              </a:rPr>
              <a:t>TS. Hoàng 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35408" y="1220417"/>
            <a:ext cx="16323892" cy="2089151"/>
          </a:xfrm>
          <a:prstGeom prst="rect">
            <a:avLst/>
          </a:prstGeom>
        </p:spPr>
        <p:txBody>
          <a:bodyPr lIns="0" tIns="0" rIns="0" bIns="0" rtlCol="0" anchor="t">
            <a:spAutoFit/>
          </a:bodyPr>
          <a:lstStyle/>
          <a:p>
            <a:pPr marL="863600" lvl="1" indent="-431800" algn="just">
              <a:lnSpc>
                <a:spcPts val="5600"/>
              </a:lnSpc>
              <a:buFont typeface="Arial" panose="020B0604020202020204"/>
              <a:buChar char="•"/>
            </a:pPr>
            <a:r>
              <a:rPr lang="en-US" sz="4000" spc="-63">
                <a:solidFill>
                  <a:srgbClr val="000000"/>
                </a:solidFill>
                <a:latin typeface="Noto Sans" panose="020B0502040504020204"/>
              </a:rPr>
              <a:t>Bước 2: Chọn 1 feature theo Gini thấp nhất/Cao nhất Information Gain và tính Total Error</a:t>
            </a:r>
          </a:p>
          <a:p>
            <a:pPr marL="863600" lvl="1" indent="-431800" algn="just">
              <a:lnSpc>
                <a:spcPts val="5600"/>
              </a:lnSpc>
              <a:buFont typeface="Arial" panose="020B0604020202020204"/>
              <a:buChar char="•"/>
            </a:pPr>
            <a:r>
              <a:rPr lang="en-US" sz="4000" spc="-63">
                <a:solidFill>
                  <a:srgbClr val="000000"/>
                </a:solidFill>
                <a:latin typeface="Noto Sans" panose="020B0502040504020204"/>
              </a:rPr>
              <a:t>Bước 3: Tính toán Hiệu suất của gốc cây (stump).</a:t>
            </a:r>
          </a:p>
        </p:txBody>
      </p:sp>
      <p:sp>
        <p:nvSpPr>
          <p:cNvPr id="4" name="Freeform 4"/>
          <p:cNvSpPr/>
          <p:nvPr/>
        </p:nvSpPr>
        <p:spPr>
          <a:xfrm>
            <a:off x="4006170" y="3528643"/>
            <a:ext cx="10275661" cy="6590348"/>
          </a:xfrm>
          <a:custGeom>
            <a:avLst/>
            <a:gdLst/>
            <a:ahLst/>
            <a:cxnLst/>
            <a:rect l="l" t="t" r="r" b="b"/>
            <a:pathLst>
              <a:path w="10275661" h="6590348">
                <a:moveTo>
                  <a:pt x="0" y="0"/>
                </a:moveTo>
                <a:lnTo>
                  <a:pt x="10275660" y="0"/>
                </a:lnTo>
                <a:lnTo>
                  <a:pt x="10275660" y="6590348"/>
                </a:lnTo>
                <a:lnTo>
                  <a:pt x="0" y="659034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705465" y="199781"/>
            <a:ext cx="15247498" cy="878421"/>
          </a:xfrm>
          <a:prstGeom prst="rect">
            <a:avLst/>
          </a:prstGeom>
        </p:spPr>
        <p:txBody>
          <a:bodyPr lIns="0" tIns="0" rIns="0" bIns="0" rtlCol="0" anchor="t">
            <a:spAutoFit/>
          </a:bodyPr>
          <a:lstStyle/>
          <a:p>
            <a:pPr>
              <a:lnSpc>
                <a:spcPts val="7230"/>
              </a:lnSpc>
              <a:spcBef>
                <a:spcPct val="0"/>
              </a:spcBef>
            </a:pPr>
            <a:r>
              <a:rPr lang="en-US" sz="5165">
                <a:solidFill>
                  <a:srgbClr val="000000"/>
                </a:solidFill>
                <a:latin typeface="Noto Sans Bold" panose="020B0802040504020204"/>
              </a:rPr>
              <a:t>Các bước thực hiện AdaBoost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4391464" y="3211455"/>
            <a:ext cx="10630001" cy="6845773"/>
          </a:xfrm>
          <a:custGeom>
            <a:avLst/>
            <a:gdLst/>
            <a:ahLst/>
            <a:cxnLst/>
            <a:rect l="l" t="t" r="r" b="b"/>
            <a:pathLst>
              <a:path w="10630001" h="6845773">
                <a:moveTo>
                  <a:pt x="0" y="0"/>
                </a:moveTo>
                <a:lnTo>
                  <a:pt x="10630001" y="0"/>
                </a:lnTo>
                <a:lnTo>
                  <a:pt x="10630001" y="6845773"/>
                </a:lnTo>
                <a:lnTo>
                  <a:pt x="0" y="68457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57330" y="342656"/>
            <a:ext cx="15247498" cy="878421"/>
          </a:xfrm>
          <a:prstGeom prst="rect">
            <a:avLst/>
          </a:prstGeom>
        </p:spPr>
        <p:txBody>
          <a:bodyPr lIns="0" tIns="0" rIns="0" bIns="0" rtlCol="0" anchor="t">
            <a:spAutoFit/>
          </a:bodyPr>
          <a:lstStyle/>
          <a:p>
            <a:pPr>
              <a:lnSpc>
                <a:spcPts val="7230"/>
              </a:lnSpc>
              <a:spcBef>
                <a:spcPct val="0"/>
              </a:spcBef>
            </a:pPr>
            <a:r>
              <a:rPr lang="en-US" sz="5165">
                <a:solidFill>
                  <a:srgbClr val="000000"/>
                </a:solidFill>
                <a:latin typeface="Noto Sans Bold" panose="020B0802040504020204"/>
              </a:rPr>
              <a:t>Các bước thực hiện AdaBoost</a:t>
            </a:r>
          </a:p>
        </p:txBody>
      </p:sp>
      <p:sp>
        <p:nvSpPr>
          <p:cNvPr id="5" name="TextBox 5"/>
          <p:cNvSpPr txBox="1"/>
          <p:nvPr/>
        </p:nvSpPr>
        <p:spPr>
          <a:xfrm>
            <a:off x="982054" y="1637826"/>
            <a:ext cx="16323892" cy="1384301"/>
          </a:xfrm>
          <a:prstGeom prst="rect">
            <a:avLst/>
          </a:prstGeom>
        </p:spPr>
        <p:txBody>
          <a:bodyPr lIns="0" tIns="0" rIns="0" bIns="0" rtlCol="0" anchor="t">
            <a:spAutoFit/>
          </a:bodyPr>
          <a:lstStyle/>
          <a:p>
            <a:pPr algn="just">
              <a:lnSpc>
                <a:spcPts val="5600"/>
              </a:lnSpc>
            </a:pPr>
            <a:r>
              <a:rPr lang="en-US" sz="4000">
                <a:solidFill>
                  <a:srgbClr val="000000"/>
                </a:solidFill>
                <a:latin typeface="Noto Sans" panose="020B0502040504020204"/>
              </a:rPr>
              <a:t>Bước 4: Tính trọng số mới cho mỗi lần misclassification (tăng) và phân loại đúng (giảm).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3837753" y="3479921"/>
            <a:ext cx="11380801" cy="6624495"/>
          </a:xfrm>
          <a:custGeom>
            <a:avLst/>
            <a:gdLst/>
            <a:ahLst/>
            <a:cxnLst/>
            <a:rect l="l" t="t" r="r" b="b"/>
            <a:pathLst>
              <a:path w="11380801" h="6624495">
                <a:moveTo>
                  <a:pt x="0" y="0"/>
                </a:moveTo>
                <a:lnTo>
                  <a:pt x="11380801" y="0"/>
                </a:lnTo>
                <a:lnTo>
                  <a:pt x="11380801" y="6624494"/>
                </a:lnTo>
                <a:lnTo>
                  <a:pt x="0" y="66244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05465" y="199781"/>
            <a:ext cx="15247498" cy="878421"/>
          </a:xfrm>
          <a:prstGeom prst="rect">
            <a:avLst/>
          </a:prstGeom>
        </p:spPr>
        <p:txBody>
          <a:bodyPr lIns="0" tIns="0" rIns="0" bIns="0" rtlCol="0" anchor="t">
            <a:spAutoFit/>
          </a:bodyPr>
          <a:lstStyle/>
          <a:p>
            <a:pPr>
              <a:lnSpc>
                <a:spcPts val="7230"/>
              </a:lnSpc>
              <a:spcBef>
                <a:spcPct val="0"/>
              </a:spcBef>
            </a:pPr>
            <a:r>
              <a:rPr lang="en-US" sz="5165">
                <a:solidFill>
                  <a:srgbClr val="000000"/>
                </a:solidFill>
                <a:latin typeface="Noto Sans Bold" panose="020B0802040504020204"/>
              </a:rPr>
              <a:t>Các bước thực hiện AdaBoost</a:t>
            </a:r>
          </a:p>
        </p:txBody>
      </p:sp>
      <p:sp>
        <p:nvSpPr>
          <p:cNvPr id="5" name="TextBox 5"/>
          <p:cNvSpPr txBox="1"/>
          <p:nvPr/>
        </p:nvSpPr>
        <p:spPr>
          <a:xfrm>
            <a:off x="647017" y="1447993"/>
            <a:ext cx="17305946" cy="1825626"/>
          </a:xfrm>
          <a:prstGeom prst="rect">
            <a:avLst/>
          </a:prstGeom>
        </p:spPr>
        <p:txBody>
          <a:bodyPr lIns="0" tIns="0" rIns="0" bIns="0" rtlCol="0" anchor="t">
            <a:spAutoFit/>
          </a:bodyPr>
          <a:lstStyle/>
          <a:p>
            <a:pPr algn="just">
              <a:lnSpc>
                <a:spcPts val="4900"/>
              </a:lnSpc>
            </a:pPr>
            <a:r>
              <a:rPr lang="en-US" sz="3500">
                <a:solidFill>
                  <a:srgbClr val="000000"/>
                </a:solidFill>
                <a:latin typeface="Noto Sans" panose="020B0502040504020204"/>
              </a:rPr>
              <a:t>Bước 5: Chuẩn hóa các trọng số mới sao cho tổng các trọng số bằng 1</a:t>
            </a:r>
          </a:p>
          <a:p>
            <a:pPr algn="just">
              <a:lnSpc>
                <a:spcPts val="4900"/>
              </a:lnSpc>
            </a:pPr>
            <a:r>
              <a:rPr lang="en-US" sz="3500">
                <a:solidFill>
                  <a:srgbClr val="000000"/>
                </a:solidFill>
                <a:latin typeface="Noto Sans" panose="020B0502040504020204"/>
              </a:rPr>
              <a:t>Bước 6: Lặp lại từ Bước 2,cho đến khi được cấu hình số lượng ước tính đạt được hoặc độ chính xác đạt được.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4210660" y="1567407"/>
            <a:ext cx="9866679" cy="6157548"/>
          </a:xfrm>
          <a:custGeom>
            <a:avLst/>
            <a:gdLst/>
            <a:ahLst/>
            <a:cxnLst/>
            <a:rect l="l" t="t" r="r" b="b"/>
            <a:pathLst>
              <a:path w="9866679" h="6157548">
                <a:moveTo>
                  <a:pt x="0" y="0"/>
                </a:moveTo>
                <a:lnTo>
                  <a:pt x="9866680" y="0"/>
                </a:lnTo>
                <a:lnTo>
                  <a:pt x="9866680" y="6157548"/>
                </a:lnTo>
                <a:lnTo>
                  <a:pt x="0" y="6157548"/>
                </a:lnTo>
                <a:lnTo>
                  <a:pt x="0" y="0"/>
                </a:lnTo>
                <a:close/>
              </a:path>
            </a:pathLst>
          </a:custGeom>
          <a:blipFill>
            <a:blip r:embed="rId3"/>
            <a:stretch>
              <a:fillRect l="-1302" r="-1302"/>
            </a:stretch>
          </a:blipFill>
        </p:spPr>
        <p:txBody>
          <a:bodyPr/>
          <a:lstStyle/>
          <a:p>
            <a:endParaRPr lang="en-US"/>
          </a:p>
        </p:txBody>
      </p:sp>
      <p:sp>
        <p:nvSpPr>
          <p:cNvPr id="4" name="TextBox 4"/>
          <p:cNvSpPr txBox="1"/>
          <p:nvPr/>
        </p:nvSpPr>
        <p:spPr>
          <a:xfrm>
            <a:off x="3321050" y="89535"/>
            <a:ext cx="1341755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
        <p:nvSpPr>
          <p:cNvPr id="5" name="TextBox 5"/>
          <p:cNvSpPr txBox="1"/>
          <p:nvPr/>
        </p:nvSpPr>
        <p:spPr>
          <a:xfrm>
            <a:off x="1101941" y="7953555"/>
            <a:ext cx="16084118" cy="2072640"/>
          </a:xfrm>
          <a:prstGeom prst="rect">
            <a:avLst/>
          </a:prstGeom>
        </p:spPr>
        <p:txBody>
          <a:bodyPr lIns="0" tIns="0" rIns="0" bIns="0" rtlCol="0" anchor="t">
            <a:spAutoFit/>
          </a:bodyPr>
          <a:lstStyle/>
          <a:p>
            <a:pPr algn="just">
              <a:lnSpc>
                <a:spcPts val="3360"/>
              </a:lnSpc>
            </a:pPr>
            <a:r>
              <a:rPr lang="en-US" sz="2400">
                <a:solidFill>
                  <a:srgbClr val="000000"/>
                </a:solidFill>
                <a:latin typeface="Noto Sans" panose="020B0502040504020204"/>
              </a:rPr>
              <a:t>GB xây dựng các mô hình dự đoán yếu (thường là cây quyết định như cây quyết định đơn) được tạo ra tuần tự theo chuỗi để tạo ra một mô hình dự đoán mạnh hơn.</a:t>
            </a:r>
          </a:p>
          <a:p>
            <a:pPr algn="just">
              <a:lnSpc>
                <a:spcPts val="3360"/>
              </a:lnSpc>
            </a:pPr>
            <a:r>
              <a:rPr lang="en-US" sz="2400">
                <a:solidFill>
                  <a:srgbClr val="000000"/>
                </a:solidFill>
                <a:latin typeface="Noto Sans" panose="020B0502040504020204"/>
              </a:rPr>
              <a:t>Tập trung vào việc cải thiện mô hình thông qua các vòng lặp, mỗi vòng lặp thêm vào một mô hình mới để cố gắng sửa đổi lỗi của các mô hình trước đó.</a:t>
            </a:r>
          </a:p>
          <a:p>
            <a:pPr algn="just">
              <a:lnSpc>
                <a:spcPts val="3360"/>
              </a:lnSpc>
              <a:spcBef>
                <a:spcPct val="0"/>
              </a:spcBef>
            </a:pPr>
            <a:endParaRPr lang="en-US" sz="2400">
              <a:solidFill>
                <a:srgbClr val="000000"/>
              </a:solidFill>
              <a:latin typeface="Noto Sans" panose="020B050204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904496" y="1780216"/>
            <a:ext cx="16479009" cy="7827191"/>
          </a:xfrm>
          <a:custGeom>
            <a:avLst/>
            <a:gdLst/>
            <a:ahLst/>
            <a:cxnLst/>
            <a:rect l="l" t="t" r="r" b="b"/>
            <a:pathLst>
              <a:path w="16479009" h="7827191">
                <a:moveTo>
                  <a:pt x="0" y="0"/>
                </a:moveTo>
                <a:lnTo>
                  <a:pt x="16479008" y="0"/>
                </a:lnTo>
                <a:lnTo>
                  <a:pt x="16479008" y="7827191"/>
                </a:lnTo>
                <a:lnTo>
                  <a:pt x="0" y="782719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52800" y="342900"/>
            <a:ext cx="1160780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1551172" y="1544988"/>
            <a:ext cx="15510169" cy="7824592"/>
          </a:xfrm>
          <a:custGeom>
            <a:avLst/>
            <a:gdLst/>
            <a:ahLst/>
            <a:cxnLst/>
            <a:rect l="l" t="t" r="r" b="b"/>
            <a:pathLst>
              <a:path w="15510169" h="7824592">
                <a:moveTo>
                  <a:pt x="0" y="0"/>
                </a:moveTo>
                <a:lnTo>
                  <a:pt x="15510169" y="0"/>
                </a:lnTo>
                <a:lnTo>
                  <a:pt x="15510169" y="7824592"/>
                </a:lnTo>
                <a:lnTo>
                  <a:pt x="0" y="782459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21050" y="89535"/>
            <a:ext cx="1247013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3321092" y="1589054"/>
            <a:ext cx="11590885" cy="5019267"/>
          </a:xfrm>
          <a:custGeom>
            <a:avLst/>
            <a:gdLst/>
            <a:ahLst/>
            <a:cxnLst/>
            <a:rect l="l" t="t" r="r" b="b"/>
            <a:pathLst>
              <a:path w="11590885" h="5019267">
                <a:moveTo>
                  <a:pt x="0" y="0"/>
                </a:moveTo>
                <a:lnTo>
                  <a:pt x="11590885" y="0"/>
                </a:lnTo>
                <a:lnTo>
                  <a:pt x="11590885" y="5019267"/>
                </a:lnTo>
                <a:lnTo>
                  <a:pt x="0" y="5019267"/>
                </a:lnTo>
                <a:lnTo>
                  <a:pt x="0" y="0"/>
                </a:lnTo>
                <a:close/>
              </a:path>
            </a:pathLst>
          </a:custGeom>
          <a:blipFill>
            <a:blip r:embed="rId3"/>
            <a:stretch>
              <a:fillRect/>
            </a:stretch>
          </a:blipFill>
        </p:spPr>
        <p:txBody>
          <a:bodyPr/>
          <a:lstStyle/>
          <a:p>
            <a:endParaRPr lang="en-US"/>
          </a:p>
        </p:txBody>
      </p:sp>
      <p:sp>
        <p:nvSpPr>
          <p:cNvPr id="4" name="Freeform 4"/>
          <p:cNvSpPr/>
          <p:nvPr/>
        </p:nvSpPr>
        <p:spPr>
          <a:xfrm>
            <a:off x="12529808" y="5536123"/>
            <a:ext cx="4315766" cy="2716759"/>
          </a:xfrm>
          <a:custGeom>
            <a:avLst/>
            <a:gdLst/>
            <a:ahLst/>
            <a:cxnLst/>
            <a:rect l="l" t="t" r="r" b="b"/>
            <a:pathLst>
              <a:path w="4315766" h="2716759">
                <a:moveTo>
                  <a:pt x="0" y="0"/>
                </a:moveTo>
                <a:lnTo>
                  <a:pt x="4315766" y="0"/>
                </a:lnTo>
                <a:lnTo>
                  <a:pt x="4315766" y="2716759"/>
                </a:lnTo>
                <a:lnTo>
                  <a:pt x="0" y="2716759"/>
                </a:lnTo>
                <a:lnTo>
                  <a:pt x="0" y="0"/>
                </a:lnTo>
                <a:close/>
              </a:path>
            </a:pathLst>
          </a:custGeom>
          <a:blipFill>
            <a:blip r:embed="rId4"/>
            <a:stretch>
              <a:fillRect/>
            </a:stretch>
          </a:blipFill>
        </p:spPr>
        <p:txBody>
          <a:bodyPr/>
          <a:lstStyle/>
          <a:p>
            <a:endParaRPr lang="en-US"/>
          </a:p>
        </p:txBody>
      </p:sp>
      <p:sp>
        <p:nvSpPr>
          <p:cNvPr id="5" name="Freeform 5"/>
          <p:cNvSpPr/>
          <p:nvPr/>
        </p:nvSpPr>
        <p:spPr>
          <a:xfrm>
            <a:off x="426054" y="6381355"/>
            <a:ext cx="6389306" cy="3743054"/>
          </a:xfrm>
          <a:custGeom>
            <a:avLst/>
            <a:gdLst/>
            <a:ahLst/>
            <a:cxnLst/>
            <a:rect l="l" t="t" r="r" b="b"/>
            <a:pathLst>
              <a:path w="6389306" h="3743054">
                <a:moveTo>
                  <a:pt x="0" y="0"/>
                </a:moveTo>
                <a:lnTo>
                  <a:pt x="6389307" y="0"/>
                </a:lnTo>
                <a:lnTo>
                  <a:pt x="6389307" y="3743054"/>
                </a:lnTo>
                <a:lnTo>
                  <a:pt x="0" y="374305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321050" y="89535"/>
            <a:ext cx="1173035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2263709"/>
            <a:ext cx="16622386" cy="5759583"/>
          </a:xfrm>
          <a:custGeom>
            <a:avLst/>
            <a:gdLst/>
            <a:ahLst/>
            <a:cxnLst/>
            <a:rect l="l" t="t" r="r" b="b"/>
            <a:pathLst>
              <a:path w="16622386" h="5759583">
                <a:moveTo>
                  <a:pt x="0" y="0"/>
                </a:moveTo>
                <a:lnTo>
                  <a:pt x="16622386" y="0"/>
                </a:lnTo>
                <a:lnTo>
                  <a:pt x="16622386" y="5759582"/>
                </a:lnTo>
                <a:lnTo>
                  <a:pt x="0" y="5759582"/>
                </a:lnTo>
                <a:lnTo>
                  <a:pt x="0" y="0"/>
                </a:lnTo>
                <a:close/>
              </a:path>
            </a:pathLst>
          </a:custGeom>
          <a:blipFill>
            <a:blip r:embed="rId3"/>
            <a:stretch>
              <a:fillRect/>
            </a:stretch>
          </a:blipFill>
        </p:spPr>
        <p:txBody>
          <a:bodyPr/>
          <a:lstStyle/>
          <a:p>
            <a:endParaRPr lang="en-US"/>
          </a:p>
        </p:txBody>
      </p:sp>
      <p:sp>
        <p:nvSpPr>
          <p:cNvPr id="4" name="Freeform 4"/>
          <p:cNvSpPr/>
          <p:nvPr/>
        </p:nvSpPr>
        <p:spPr>
          <a:xfrm>
            <a:off x="8347386" y="4867158"/>
            <a:ext cx="2438637" cy="1089126"/>
          </a:xfrm>
          <a:custGeom>
            <a:avLst/>
            <a:gdLst/>
            <a:ahLst/>
            <a:cxnLst/>
            <a:rect l="l" t="t" r="r" b="b"/>
            <a:pathLst>
              <a:path w="2438637" h="1089126">
                <a:moveTo>
                  <a:pt x="0" y="0"/>
                </a:moveTo>
                <a:lnTo>
                  <a:pt x="2438637" y="0"/>
                </a:lnTo>
                <a:lnTo>
                  <a:pt x="2438637" y="1089126"/>
                </a:lnTo>
                <a:lnTo>
                  <a:pt x="0" y="1089126"/>
                </a:lnTo>
                <a:lnTo>
                  <a:pt x="0" y="0"/>
                </a:lnTo>
                <a:close/>
              </a:path>
            </a:pathLst>
          </a:custGeom>
          <a:blipFill>
            <a:blip r:embed="rId4"/>
            <a:stretch>
              <a:fillRect l="-39899" r="-1354"/>
            </a:stretch>
          </a:blipFill>
        </p:spPr>
        <p:txBody>
          <a:bodyPr/>
          <a:lstStyle/>
          <a:p>
            <a:endParaRPr lang="en-US"/>
          </a:p>
        </p:txBody>
      </p:sp>
      <p:sp>
        <p:nvSpPr>
          <p:cNvPr id="5" name="TextBox 5"/>
          <p:cNvSpPr txBox="1"/>
          <p:nvPr/>
        </p:nvSpPr>
        <p:spPr>
          <a:xfrm>
            <a:off x="3321050" y="89535"/>
            <a:ext cx="1223518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633786" y="1910151"/>
            <a:ext cx="17020428" cy="7348149"/>
          </a:xfrm>
          <a:custGeom>
            <a:avLst/>
            <a:gdLst/>
            <a:ahLst/>
            <a:cxnLst/>
            <a:rect l="l" t="t" r="r" b="b"/>
            <a:pathLst>
              <a:path w="17020428" h="7348149">
                <a:moveTo>
                  <a:pt x="0" y="0"/>
                </a:moveTo>
                <a:lnTo>
                  <a:pt x="17020428" y="0"/>
                </a:lnTo>
                <a:lnTo>
                  <a:pt x="17020428" y="7348149"/>
                </a:lnTo>
                <a:lnTo>
                  <a:pt x="0" y="734814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21050" y="89535"/>
            <a:ext cx="1360297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3"/>
            <a:stretch>
              <a:fillRect/>
            </a:stretch>
          </a:blipFill>
        </p:spPr>
        <p:txBody>
          <a:bodyPr/>
          <a:lstStyle/>
          <a:p>
            <a:endParaRPr lang="en-US"/>
          </a:p>
        </p:txBody>
      </p:sp>
      <p:sp>
        <p:nvSpPr>
          <p:cNvPr id="3" name="Freeform 3"/>
          <p:cNvSpPr/>
          <p:nvPr/>
        </p:nvSpPr>
        <p:spPr>
          <a:xfrm>
            <a:off x="775067" y="2123591"/>
            <a:ext cx="17027400" cy="6554307"/>
          </a:xfrm>
          <a:custGeom>
            <a:avLst/>
            <a:gdLst/>
            <a:ahLst/>
            <a:cxnLst/>
            <a:rect l="l" t="t" r="r" b="b"/>
            <a:pathLst>
              <a:path w="17027400" h="6554307">
                <a:moveTo>
                  <a:pt x="0" y="0"/>
                </a:moveTo>
                <a:lnTo>
                  <a:pt x="17027400" y="0"/>
                </a:lnTo>
                <a:lnTo>
                  <a:pt x="17027400" y="6554307"/>
                </a:lnTo>
                <a:lnTo>
                  <a:pt x="0" y="655430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321050" y="89535"/>
            <a:ext cx="1240218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nvGraphicFramePr>
        <p:xfrm>
          <a:off x="1371538" y="1790647"/>
          <a:ext cx="15361002" cy="8068119"/>
        </p:xfrm>
        <a:graphic>
          <a:graphicData uri="http://schemas.openxmlformats.org/drawingml/2006/table">
            <a:tbl>
              <a:tblPr/>
              <a:tblGrid>
                <a:gridCol w="2818973">
                  <a:extLst>
                    <a:ext uri="{9D8B030D-6E8A-4147-A177-3AD203B41FA5}">
                      <a16:colId xmlns:a16="http://schemas.microsoft.com/office/drawing/2014/main" val="20000"/>
                    </a:ext>
                  </a:extLst>
                </a:gridCol>
                <a:gridCol w="3159760">
                  <a:extLst>
                    <a:ext uri="{9D8B030D-6E8A-4147-A177-3AD203B41FA5}">
                      <a16:colId xmlns:a16="http://schemas.microsoft.com/office/drawing/2014/main" val="20001"/>
                    </a:ext>
                  </a:extLst>
                </a:gridCol>
                <a:gridCol w="5881431">
                  <a:extLst>
                    <a:ext uri="{9D8B030D-6E8A-4147-A177-3AD203B41FA5}">
                      <a16:colId xmlns:a16="http://schemas.microsoft.com/office/drawing/2014/main" val="20002"/>
                    </a:ext>
                  </a:extLst>
                </a:gridCol>
                <a:gridCol w="3500838">
                  <a:extLst>
                    <a:ext uri="{9D8B030D-6E8A-4147-A177-3AD203B41FA5}">
                      <a16:colId xmlns:a16="http://schemas.microsoft.com/office/drawing/2014/main" val="20003"/>
                    </a:ext>
                  </a:extLst>
                </a:gridCol>
              </a:tblGrid>
              <a:tr h="645795">
                <a:tc>
                  <a:txBody>
                    <a:bodyPr/>
                    <a:lstStyle/>
                    <a:p>
                      <a:pPr algn="ctr">
                        <a:lnSpc>
                          <a:spcPts val="2520"/>
                        </a:lnSpc>
                        <a:defRPr/>
                      </a:pPr>
                      <a:r>
                        <a:rPr lang="en-US" sz="1800">
                          <a:solidFill>
                            <a:srgbClr val="000000"/>
                          </a:solidFill>
                          <a:latin typeface="Noto Sans Bold" panose="020B0802040504020204"/>
                        </a:rPr>
                        <a:t>MSSV</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Bold" panose="020B0802040504020204"/>
                        </a:rPr>
                        <a:t>Họ và tên</a:t>
                      </a:r>
                      <a:endParaRPr lang="en-US" sz="1100"/>
                    </a:p>
                    <a:p>
                      <a:pPr algn="ctr">
                        <a:lnSpc>
                          <a:spcPts val="252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Bold" panose="020B0802040504020204"/>
                        </a:rPr>
                        <a:t>Công việc, nhiệm vụ</a:t>
                      </a:r>
                      <a:endParaRPr lang="en-US" sz="1100"/>
                    </a:p>
                    <a:p>
                      <a:pPr algn="ctr">
                        <a:lnSpc>
                          <a:spcPts val="252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Bold" panose="020B0802040504020204"/>
                        </a:rPr>
                        <a:t>Mức độ hoàn thành</a:t>
                      </a:r>
                      <a:endParaRPr lang="en-US" sz="1100"/>
                    </a:p>
                    <a:p>
                      <a:pPr algn="ctr">
                        <a:lnSpc>
                          <a:spcPts val="252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5387">
                <a:tc>
                  <a:txBody>
                    <a:bodyPr/>
                    <a:lstStyle/>
                    <a:p>
                      <a:pPr algn="ctr">
                        <a:lnSpc>
                          <a:spcPts val="2520"/>
                        </a:lnSpc>
                        <a:defRPr/>
                      </a:pPr>
                      <a:r>
                        <a:rPr lang="en-US" sz="1800">
                          <a:solidFill>
                            <a:srgbClr val="000000"/>
                          </a:solidFill>
                          <a:latin typeface="Noto Sans" panose="020B0502040504020204"/>
                        </a:rPr>
                        <a:t>52000321</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Nguyễn Vĩnh Nghi</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Tìm hiểu về thuật toán Adaboost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5387">
                <a:tc>
                  <a:txBody>
                    <a:bodyPr/>
                    <a:lstStyle/>
                    <a:p>
                      <a:pPr algn="ctr">
                        <a:lnSpc>
                          <a:spcPts val="2520"/>
                        </a:lnSpc>
                        <a:defRPr/>
                      </a:pPr>
                      <a:r>
                        <a:rPr lang="en-US" sz="1800">
                          <a:solidFill>
                            <a:srgbClr val="000000"/>
                          </a:solidFill>
                          <a:latin typeface="Noto Sans" panose="020B0502040504020204"/>
                        </a:rPr>
                        <a:t>52100495</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Nguyễn Thanh Triều</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Tìm hiểu về phương thức Boosting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0885">
                <a:tc>
                  <a:txBody>
                    <a:bodyPr/>
                    <a:lstStyle/>
                    <a:p>
                      <a:pPr algn="ctr">
                        <a:lnSpc>
                          <a:spcPts val="2520"/>
                        </a:lnSpc>
                        <a:defRPr/>
                      </a:pPr>
                      <a:r>
                        <a:rPr lang="en-US" sz="1800">
                          <a:solidFill>
                            <a:srgbClr val="000000"/>
                          </a:solidFill>
                          <a:latin typeface="Noto Sans" panose="020B0502040504020204"/>
                        </a:rPr>
                        <a:t>52000321</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Lê Thị Thùy Dương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Tìm hiểu so sánh giữa các biến thể của phương thức ensemble learning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7065">
                <a:tc>
                  <a:txBody>
                    <a:bodyPr/>
                    <a:lstStyle/>
                    <a:p>
                      <a:pPr algn="ctr">
                        <a:lnSpc>
                          <a:spcPts val="2520"/>
                        </a:lnSpc>
                        <a:defRPr/>
                      </a:pPr>
                      <a:r>
                        <a:rPr lang="en-US" sz="1800">
                          <a:solidFill>
                            <a:srgbClr val="000000"/>
                          </a:solidFill>
                          <a:latin typeface="Noto Sans" panose="020B0502040504020204"/>
                        </a:rPr>
                        <a:t>52100416</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Nguyễn Huy Hưng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Tìm hiểu về phương thức Bagging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24571">
                <a:tc>
                  <a:txBody>
                    <a:bodyPr/>
                    <a:lstStyle/>
                    <a:p>
                      <a:pPr algn="ctr">
                        <a:lnSpc>
                          <a:spcPts val="2520"/>
                        </a:lnSpc>
                        <a:defRPr/>
                      </a:pPr>
                      <a:r>
                        <a:rPr lang="en-US" sz="1800">
                          <a:solidFill>
                            <a:srgbClr val="000000"/>
                          </a:solidFill>
                          <a:latin typeface="Noto Sans" panose="020B0502040504020204"/>
                        </a:rPr>
                        <a:t>52100674</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Trần Thị Vẹn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Tìm hiểu về gradient boosting, xgboost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17271">
                <a:tc>
                  <a:txBody>
                    <a:bodyPr/>
                    <a:lstStyle/>
                    <a:p>
                      <a:pPr algn="ctr">
                        <a:lnSpc>
                          <a:spcPts val="2520"/>
                        </a:lnSpc>
                        <a:defRPr/>
                      </a:pPr>
                      <a:r>
                        <a:rPr lang="en-US" sz="1800">
                          <a:solidFill>
                            <a:srgbClr val="000000"/>
                          </a:solidFill>
                          <a:latin typeface="Noto Sans" panose="020B0502040504020204"/>
                        </a:rPr>
                        <a:t>51900821 </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Hồ Thịnh Phát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Code, làm slide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4034">
                <a:tc>
                  <a:txBody>
                    <a:bodyPr/>
                    <a:lstStyle/>
                    <a:p>
                      <a:pPr algn="ctr">
                        <a:lnSpc>
                          <a:spcPts val="2520"/>
                        </a:lnSpc>
                        <a:defRPr/>
                      </a:pPr>
                      <a:r>
                        <a:rPr lang="en-US" sz="1800">
                          <a:solidFill>
                            <a:srgbClr val="000000"/>
                          </a:solidFill>
                          <a:latin typeface="Noto Sans" panose="020B0502040504020204"/>
                        </a:rPr>
                        <a:t>51900544</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Hà Minh Quân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Code, làm slide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Noto Sans" panose="020B0502040504020204"/>
                        </a:rPr>
                        <a:t>100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2180590" y="342900"/>
            <a:ext cx="1392745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Bảng phân công nhiệm vụ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1804517"/>
            <a:ext cx="16230600" cy="7583674"/>
          </a:xfrm>
          <a:custGeom>
            <a:avLst/>
            <a:gdLst/>
            <a:ahLst/>
            <a:cxnLst/>
            <a:rect l="l" t="t" r="r" b="b"/>
            <a:pathLst>
              <a:path w="16230600" h="7583674">
                <a:moveTo>
                  <a:pt x="0" y="0"/>
                </a:moveTo>
                <a:lnTo>
                  <a:pt x="16230600" y="0"/>
                </a:lnTo>
                <a:lnTo>
                  <a:pt x="16230600" y="7583674"/>
                </a:lnTo>
                <a:lnTo>
                  <a:pt x="0" y="758367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21050" y="89535"/>
            <a:ext cx="1359281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2193027" y="1473066"/>
            <a:ext cx="14305426" cy="8375279"/>
          </a:xfrm>
          <a:custGeom>
            <a:avLst/>
            <a:gdLst/>
            <a:ahLst/>
            <a:cxnLst/>
            <a:rect l="l" t="t" r="r" b="b"/>
            <a:pathLst>
              <a:path w="14305426" h="8375279">
                <a:moveTo>
                  <a:pt x="0" y="0"/>
                </a:moveTo>
                <a:lnTo>
                  <a:pt x="14305426" y="0"/>
                </a:lnTo>
                <a:lnTo>
                  <a:pt x="14305426" y="8375279"/>
                </a:lnTo>
                <a:lnTo>
                  <a:pt x="0" y="837527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21050" y="89535"/>
            <a:ext cx="1259395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GRADIENT BOOSTING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9509727" y="2688156"/>
            <a:ext cx="8627122" cy="5620892"/>
          </a:xfrm>
          <a:custGeom>
            <a:avLst/>
            <a:gdLst/>
            <a:ahLst/>
            <a:cxnLst/>
            <a:rect l="l" t="t" r="r" b="b"/>
            <a:pathLst>
              <a:path w="8627122" h="5620892">
                <a:moveTo>
                  <a:pt x="0" y="0"/>
                </a:moveTo>
                <a:lnTo>
                  <a:pt x="8627122" y="0"/>
                </a:lnTo>
                <a:lnTo>
                  <a:pt x="8627122" y="5620892"/>
                </a:lnTo>
                <a:lnTo>
                  <a:pt x="0" y="562089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9455" y="1733303"/>
            <a:ext cx="8334545" cy="8405909"/>
          </a:xfrm>
          <a:prstGeom prst="rect">
            <a:avLst/>
          </a:prstGeom>
        </p:spPr>
        <p:txBody>
          <a:bodyPr lIns="0" tIns="0" rIns="0" bIns="0" rtlCol="0" anchor="t">
            <a:spAutoFit/>
          </a:bodyPr>
          <a:lstStyle/>
          <a:p>
            <a:pPr algn="just">
              <a:lnSpc>
                <a:spcPts val="4455"/>
              </a:lnSpc>
            </a:pPr>
            <a:r>
              <a:rPr lang="en-US" sz="3185">
                <a:solidFill>
                  <a:srgbClr val="000000"/>
                </a:solidFill>
                <a:latin typeface="Noto Sans" panose="020B0502040504020204"/>
              </a:rPr>
              <a:t>XGBoost là một trong những thuật toán học máy phổ biến và được sử dụng rộng rãi nhất hiện nay vì đơn giản là nó rất mạnh mẽ. </a:t>
            </a:r>
          </a:p>
          <a:p>
            <a:pPr marL="687070" lvl="1" indent="-343535" algn="just">
              <a:lnSpc>
                <a:spcPts val="4455"/>
              </a:lnSpc>
              <a:buFont typeface="Arial" panose="020B0604020202020204"/>
              <a:buChar char="•"/>
            </a:pPr>
            <a:r>
              <a:rPr lang="en-US" sz="3185">
                <a:solidFill>
                  <a:srgbClr val="000000"/>
                </a:solidFill>
                <a:latin typeface="Noto Sans" panose="020B0502040504020204"/>
              </a:rPr>
              <a:t>Sự thu nhỏ theo tỷ lệ của các nút lá (cắt tỉa) – được sử dụng để cải thiện tính tổng quát của mô hình</a:t>
            </a:r>
          </a:p>
          <a:p>
            <a:pPr marL="687070" lvl="1" indent="-343535" algn="just">
              <a:lnSpc>
                <a:spcPts val="4455"/>
              </a:lnSpc>
              <a:buFont typeface="Arial" panose="020B0604020202020204"/>
              <a:buChar char="•"/>
            </a:pPr>
            <a:r>
              <a:rPr lang="en-US" sz="3185">
                <a:solidFill>
                  <a:srgbClr val="000000"/>
                </a:solidFill>
                <a:latin typeface="Noto Sans" panose="020B0502040504020204"/>
              </a:rPr>
              <a:t>Newton Boosting – cung cấp một tuyến đường trực tiếp đến cực tiểu thay vì giảm độ dốc, làm cho nó nhanh hơn nhiều</a:t>
            </a:r>
          </a:p>
          <a:p>
            <a:pPr marL="687070" lvl="1" indent="-343535" algn="just">
              <a:lnSpc>
                <a:spcPts val="4455"/>
              </a:lnSpc>
              <a:buFont typeface="Arial" panose="020B0604020202020204"/>
              <a:buChar char="•"/>
            </a:pPr>
            <a:r>
              <a:rPr lang="en-US" sz="3185">
                <a:solidFill>
                  <a:srgbClr val="000000"/>
                </a:solidFill>
                <a:latin typeface="Noto Sans" panose="020B0502040504020204"/>
              </a:rPr>
              <a:t>Một tham số ngẫu nhiên bổ sung – giảm mối tương quan giữa các cây, cuối cùng cải thiện sức mạnh của nhóm</a:t>
            </a:r>
          </a:p>
          <a:p>
            <a:pPr algn="just">
              <a:lnSpc>
                <a:spcPts val="4455"/>
              </a:lnSpc>
              <a:spcBef>
                <a:spcPct val="0"/>
              </a:spcBef>
            </a:pPr>
            <a:endParaRPr lang="en-US" sz="3185">
              <a:solidFill>
                <a:srgbClr val="000000"/>
              </a:solidFill>
              <a:latin typeface="Noto Sans" panose="020B0502040504020204"/>
            </a:endParaRPr>
          </a:p>
        </p:txBody>
      </p:sp>
      <p:sp>
        <p:nvSpPr>
          <p:cNvPr id="5" name="TextBox 5"/>
          <p:cNvSpPr txBox="1"/>
          <p:nvPr/>
        </p:nvSpPr>
        <p:spPr>
          <a:xfrm>
            <a:off x="2286000" y="266700"/>
            <a:ext cx="1377759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XGBOOST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672694" y="2808022"/>
            <a:ext cx="16942613" cy="5215431"/>
          </a:xfrm>
          <a:custGeom>
            <a:avLst/>
            <a:gdLst/>
            <a:ahLst/>
            <a:cxnLst/>
            <a:rect l="l" t="t" r="r" b="b"/>
            <a:pathLst>
              <a:path w="16942613" h="5215431">
                <a:moveTo>
                  <a:pt x="0" y="0"/>
                </a:moveTo>
                <a:lnTo>
                  <a:pt x="16942612" y="0"/>
                </a:lnTo>
                <a:lnTo>
                  <a:pt x="16942612" y="5215431"/>
                </a:lnTo>
                <a:lnTo>
                  <a:pt x="0" y="521543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755390" y="218440"/>
            <a:ext cx="1155763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XGBOOST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1377119" y="1617768"/>
            <a:ext cx="15686279" cy="8134456"/>
          </a:xfrm>
          <a:custGeom>
            <a:avLst/>
            <a:gdLst/>
            <a:ahLst/>
            <a:cxnLst/>
            <a:rect l="l" t="t" r="r" b="b"/>
            <a:pathLst>
              <a:path w="15686279" h="8134456">
                <a:moveTo>
                  <a:pt x="0" y="0"/>
                </a:moveTo>
                <a:lnTo>
                  <a:pt x="15686279" y="0"/>
                </a:lnTo>
                <a:lnTo>
                  <a:pt x="15686279" y="8134456"/>
                </a:lnTo>
                <a:lnTo>
                  <a:pt x="0" y="81344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755390" y="218440"/>
            <a:ext cx="1164780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XGBOOST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nvGraphicFramePr>
        <p:xfrm>
          <a:off x="1464150" y="1769014"/>
          <a:ext cx="15359701" cy="8151374"/>
        </p:xfrm>
        <a:graphic>
          <a:graphicData uri="http://schemas.openxmlformats.org/drawingml/2006/table">
            <a:tbl>
              <a:tblPr/>
              <a:tblGrid>
                <a:gridCol w="2548547">
                  <a:extLst>
                    <a:ext uri="{9D8B030D-6E8A-4147-A177-3AD203B41FA5}">
                      <a16:colId xmlns:a16="http://schemas.microsoft.com/office/drawing/2014/main" val="20000"/>
                    </a:ext>
                  </a:extLst>
                </a:gridCol>
                <a:gridCol w="4082296">
                  <a:extLst>
                    <a:ext uri="{9D8B030D-6E8A-4147-A177-3AD203B41FA5}">
                      <a16:colId xmlns:a16="http://schemas.microsoft.com/office/drawing/2014/main" val="20001"/>
                    </a:ext>
                  </a:extLst>
                </a:gridCol>
                <a:gridCol w="3939489">
                  <a:extLst>
                    <a:ext uri="{9D8B030D-6E8A-4147-A177-3AD203B41FA5}">
                      <a16:colId xmlns:a16="http://schemas.microsoft.com/office/drawing/2014/main" val="20002"/>
                    </a:ext>
                  </a:extLst>
                </a:gridCol>
                <a:gridCol w="4789368">
                  <a:extLst>
                    <a:ext uri="{9D8B030D-6E8A-4147-A177-3AD203B41FA5}">
                      <a16:colId xmlns:a16="http://schemas.microsoft.com/office/drawing/2014/main" val="20003"/>
                    </a:ext>
                  </a:extLst>
                </a:gridCol>
              </a:tblGrid>
              <a:tr h="822997">
                <a:tc>
                  <a:txBody>
                    <a:bodyPr/>
                    <a:lstStyle/>
                    <a:p>
                      <a:pPr algn="ctr">
                        <a:lnSpc>
                          <a:spcPts val="2800"/>
                        </a:lnSpc>
                        <a:defRPr/>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adaboost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Bold" panose="020B0802040504020204"/>
                        </a:rPr>
                        <a:t>gradiend 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Bold" panose="020B0802040504020204"/>
                        </a:rPr>
                        <a:t>XG boost </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89943">
                <a:tc>
                  <a:txBody>
                    <a:bodyPr/>
                    <a:lstStyle/>
                    <a:p>
                      <a:pPr algn="ctr">
                        <a:lnSpc>
                          <a:spcPts val="2800"/>
                        </a:lnSpc>
                        <a:defRPr/>
                      </a:pPr>
                      <a:r>
                        <a:rPr lang="en-US" sz="2000">
                          <a:solidFill>
                            <a:srgbClr val="000000"/>
                          </a:solidFill>
                          <a:latin typeface="Noto Sans" panose="020B0502040504020204"/>
                        </a:rPr>
                        <a:t>Cách tiếp cân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Tập trung vào việc tạo ra chuỗi các mô hình yếu tuần tự, tăng trọng số cho các mẫu bị phân loại sai để tập trung vào các mẫu khó nhất.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Tạo ra một chuỗi các mô hình dự đoán yếu và tập trung vào việc cải thiện dự đoán thông qua việc sửa lỗi một cách tuần tự.</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Gradient Boosting được tối ưu hóa và cải tiến với các kỹ thuật như tối ưu hóa hàm mất mát và quản lý quá trình huấn luyện.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22040">
                <a:tc>
                  <a:txBody>
                    <a:bodyPr/>
                    <a:lstStyle/>
                    <a:p>
                      <a:pPr algn="ctr">
                        <a:lnSpc>
                          <a:spcPts val="2800"/>
                        </a:lnSpc>
                        <a:defRPr/>
                      </a:pPr>
                      <a:r>
                        <a:rPr lang="en-US" sz="2000">
                          <a:solidFill>
                            <a:srgbClr val="000000"/>
                          </a:solidFill>
                          <a:latin typeface="Noto Sans" panose="020B0502040504020204"/>
                        </a:rPr>
                        <a:t>mô hình cơ bản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Thường sử dụng cây quyết định đơn (decision stump) </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Thường sử dụng các cây quyết định</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Thường sử dụng các cây quyết định</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85237">
                <a:tc>
                  <a:txBody>
                    <a:bodyPr/>
                    <a:lstStyle/>
                    <a:p>
                      <a:pPr algn="ctr">
                        <a:lnSpc>
                          <a:spcPts val="2800"/>
                        </a:lnSpc>
                        <a:defRPr/>
                      </a:pPr>
                      <a:r>
                        <a:rPr lang="en-US" sz="2000">
                          <a:solidFill>
                            <a:srgbClr val="000000"/>
                          </a:solidFill>
                          <a:latin typeface="Noto Sans" panose="020B0502040504020204"/>
                        </a:rPr>
                        <a:t>Điểm mạnh</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Dễ dàng triển khai, hiệu quả với dữ liệu không quá nhiễu.</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Hiệu quả trong việc xử lý dữ liệu lớn, có khả năng xử lý nhiễu, linh hoạt và mạnh mẽ hơn Adaboost.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Tính toán nhanh hơn, hiệu suất cao, hỗ trợ song song và có nhiều cải tiến về tối ưu hóa so với Gradient Boosting thông thường.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1157">
                <a:tc>
                  <a:txBody>
                    <a:bodyPr/>
                    <a:lstStyle/>
                    <a:p>
                      <a:pPr algn="ctr">
                        <a:lnSpc>
                          <a:spcPts val="2800"/>
                        </a:lnSpc>
                        <a:defRPr/>
                      </a:pPr>
                      <a:r>
                        <a:rPr lang="en-US" sz="2000">
                          <a:solidFill>
                            <a:srgbClr val="000000"/>
                          </a:solidFill>
                          <a:latin typeface="Noto Sans" panose="020B0502040504020204"/>
                        </a:rPr>
                        <a:t>Tóm lại</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Dễ triển khai, hiệu quả với dữ liệu không quá nhiễu.</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Mạnh mẽ với dữ liệu lớn, có khả năng xử lý nhiễu tốt hơn Adaboost.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Noto Sans" panose="020B0502040504020204"/>
                        </a:rPr>
                        <a:t>Cải tiến của Gradient Boosting, tính toán nhanh hơn, hiệu suất cao và có nhiều kỹ thuật tối ưu hóa hơn.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2750185" y="292735"/>
            <a:ext cx="1296797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SO SÁNH CÁC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645060" y="542021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3542276" y="2445564"/>
            <a:ext cx="11751666" cy="5943289"/>
            <a:chOff x="0" y="0"/>
            <a:chExt cx="2269438" cy="1147746"/>
          </a:xfrm>
        </p:grpSpPr>
        <p:sp>
          <p:nvSpPr>
            <p:cNvPr id="6" name="Freeform 6"/>
            <p:cNvSpPr/>
            <p:nvPr/>
          </p:nvSpPr>
          <p:spPr>
            <a:xfrm>
              <a:off x="0" y="0"/>
              <a:ext cx="2269438" cy="1147746"/>
            </a:xfrm>
            <a:custGeom>
              <a:avLst/>
              <a:gdLst/>
              <a:ahLst/>
              <a:cxnLst/>
              <a:rect l="l" t="t" r="r" b="b"/>
              <a:pathLst>
                <a:path w="2269438" h="1147746">
                  <a:moveTo>
                    <a:pt x="0" y="0"/>
                  </a:moveTo>
                  <a:lnTo>
                    <a:pt x="2269438" y="0"/>
                  </a:lnTo>
                  <a:lnTo>
                    <a:pt x="2269438" y="1147746"/>
                  </a:lnTo>
                  <a:lnTo>
                    <a:pt x="0" y="114774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2269438" cy="1166796"/>
            </a:xfrm>
            <a:prstGeom prst="rect">
              <a:avLst/>
            </a:prstGeom>
          </p:spPr>
          <p:txBody>
            <a:bodyPr lIns="50800" tIns="50800" rIns="50800" bIns="50800" rtlCol="0" anchor="ctr"/>
            <a:lstStyle/>
            <a:p>
              <a:pPr algn="ctr">
                <a:lnSpc>
                  <a:spcPts val="2860"/>
                </a:lnSpc>
              </a:pPr>
              <a:endParaRPr/>
            </a:p>
          </p:txBody>
        </p:sp>
      </p:grpSp>
      <p:sp>
        <p:nvSpPr>
          <p:cNvPr id="8" name="TextBox 8"/>
          <p:cNvSpPr txBox="1"/>
          <p:nvPr/>
        </p:nvSpPr>
        <p:spPr>
          <a:xfrm>
            <a:off x="5184370" y="6118680"/>
            <a:ext cx="8467478" cy="1614533"/>
          </a:xfrm>
          <a:prstGeom prst="rect">
            <a:avLst/>
          </a:prstGeom>
        </p:spPr>
        <p:txBody>
          <a:bodyPr lIns="0" tIns="0" rIns="0" bIns="0" rtlCol="0" anchor="t">
            <a:spAutoFit/>
          </a:bodyPr>
          <a:lstStyle/>
          <a:p>
            <a:pPr algn="ctr">
              <a:lnSpc>
                <a:spcPts val="6475"/>
              </a:lnSpc>
            </a:pPr>
            <a:r>
              <a:rPr lang="en-US" sz="4690" spc="459">
                <a:solidFill>
                  <a:srgbClr val="231F20"/>
                </a:solidFill>
                <a:latin typeface="Oswald" panose="00000500000000000000"/>
              </a:rPr>
              <a:t>CẢM ƠN THẦY VÀ CÁC BẠN ĐÃ LẮNG NGHE!</a:t>
            </a:r>
          </a:p>
        </p:txBody>
      </p:sp>
      <p:sp>
        <p:nvSpPr>
          <p:cNvPr id="9" name="TextBox 9"/>
          <p:cNvSpPr txBox="1"/>
          <p:nvPr/>
        </p:nvSpPr>
        <p:spPr>
          <a:xfrm>
            <a:off x="3821556" y="2553349"/>
            <a:ext cx="11193105" cy="3098175"/>
          </a:xfrm>
          <a:prstGeom prst="rect">
            <a:avLst/>
          </a:prstGeom>
        </p:spPr>
        <p:txBody>
          <a:bodyPr lIns="0" tIns="0" rIns="0" bIns="0" rtlCol="0" anchor="t">
            <a:spAutoFit/>
          </a:bodyPr>
          <a:lstStyle/>
          <a:p>
            <a:pPr algn="ctr">
              <a:lnSpc>
                <a:spcPts val="12495"/>
              </a:lnSpc>
            </a:pPr>
            <a:r>
              <a:rPr lang="en-US" sz="9055" spc="887">
                <a:solidFill>
                  <a:srgbClr val="231F20"/>
                </a:solidFill>
                <a:latin typeface="Oswald Bold" panose="00000800000000000000"/>
              </a:rPr>
              <a:t>PRESENTATION FINALTERM</a:t>
            </a:r>
          </a:p>
        </p:txBody>
      </p:sp>
      <p:sp>
        <p:nvSpPr>
          <p:cNvPr id="10" name="Freeform 10"/>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227705" y="1182370"/>
            <a:ext cx="1283525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Nội dung bài thuyết trình</a:t>
            </a:r>
          </a:p>
        </p:txBody>
      </p:sp>
      <p:sp>
        <p:nvSpPr>
          <p:cNvPr id="4" name="TextBox 4"/>
          <p:cNvSpPr txBox="1"/>
          <p:nvPr/>
        </p:nvSpPr>
        <p:spPr>
          <a:xfrm>
            <a:off x="2350364" y="2434629"/>
            <a:ext cx="16230600" cy="5304543"/>
          </a:xfrm>
          <a:prstGeom prst="rect">
            <a:avLst/>
          </a:prstGeom>
        </p:spPr>
        <p:txBody>
          <a:bodyPr lIns="0" tIns="0" rIns="0" bIns="0" rtlCol="0" anchor="t">
            <a:spAutoFit/>
          </a:bodyPr>
          <a:lstStyle/>
          <a:p>
            <a:pPr marL="1104900" lvl="1" indent="-552450">
              <a:lnSpc>
                <a:spcPts val="10795"/>
              </a:lnSpc>
              <a:buFont typeface="Arial" panose="020B0604020202020204"/>
              <a:buChar char="•"/>
            </a:pPr>
            <a:r>
              <a:rPr lang="en-US" sz="5115">
                <a:solidFill>
                  <a:srgbClr val="000000"/>
                </a:solidFill>
                <a:latin typeface="Noto Sans" panose="020B0502040504020204"/>
              </a:rPr>
              <a:t>Bagging &amp; Boosting là gì ?</a:t>
            </a:r>
          </a:p>
          <a:p>
            <a:pPr marL="1104900" lvl="1" indent="-552450">
              <a:lnSpc>
                <a:spcPts val="10795"/>
              </a:lnSpc>
              <a:buFont typeface="Arial" panose="020B0604020202020204"/>
              <a:buChar char="•"/>
            </a:pPr>
            <a:r>
              <a:rPr lang="en-US" sz="5115">
                <a:solidFill>
                  <a:srgbClr val="000000"/>
                </a:solidFill>
                <a:latin typeface="Noto Sans" panose="020B0502040504020204"/>
              </a:rPr>
              <a:t>Các giải thuật áp dụng Bagging và Boosting</a:t>
            </a:r>
          </a:p>
          <a:p>
            <a:pPr marL="1104900" lvl="1" indent="-552450">
              <a:lnSpc>
                <a:spcPts val="10795"/>
              </a:lnSpc>
              <a:buFont typeface="Arial" panose="020B0604020202020204"/>
              <a:buChar char="•"/>
            </a:pPr>
            <a:r>
              <a:rPr lang="en-US" sz="5115">
                <a:solidFill>
                  <a:srgbClr val="000000"/>
                </a:solidFill>
                <a:latin typeface="Noto Sans" panose="020B0502040504020204"/>
              </a:rPr>
              <a:t>Ưu nhược điểm của các giải thuật.</a:t>
            </a:r>
          </a:p>
          <a:p>
            <a:pPr marL="1104900" lvl="1" indent="-552450">
              <a:lnSpc>
                <a:spcPts val="10795"/>
              </a:lnSpc>
              <a:buFont typeface="Arial" panose="020B0604020202020204"/>
              <a:buChar char="•"/>
            </a:pPr>
            <a:r>
              <a:rPr lang="en-US" sz="5115">
                <a:solidFill>
                  <a:srgbClr val="000000"/>
                </a:solidFill>
                <a:latin typeface="Noto Sans" panose="020B0502040504020204"/>
              </a:rPr>
              <a:t>Demo</a:t>
            </a:r>
          </a:p>
        </p:txBody>
      </p:sp>
      <p:sp>
        <p:nvSpPr>
          <p:cNvPr id="5" name="Freeform 5"/>
          <p:cNvSpPr/>
          <p:nvPr/>
        </p:nvSpPr>
        <p:spPr>
          <a:xfrm rot="7659121">
            <a:off x="13660668" y="6067755"/>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776683" y="-584067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7659121">
            <a:off x="-4067348" y="726457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5970" y="1493390"/>
            <a:ext cx="8458200" cy="8412610"/>
          </a:xfrm>
          <a:prstGeom prst="rect">
            <a:avLst/>
          </a:prstGeom>
          <a:solidFill>
            <a:srgbClr val="DFD4CB"/>
          </a:solidFill>
        </p:spPr>
        <p:txBody>
          <a:bodyPr/>
          <a:lstStyle/>
          <a:p>
            <a:endParaRPr lang="en-US"/>
          </a:p>
        </p:txBody>
      </p:sp>
      <p:sp>
        <p:nvSpPr>
          <p:cNvPr id="3" name="TextBox 3"/>
          <p:cNvSpPr txBox="1"/>
          <p:nvPr/>
        </p:nvSpPr>
        <p:spPr>
          <a:xfrm>
            <a:off x="585970" y="1541015"/>
            <a:ext cx="7909994" cy="825500"/>
          </a:xfrm>
          <a:prstGeom prst="rect">
            <a:avLst/>
          </a:prstGeom>
        </p:spPr>
        <p:txBody>
          <a:bodyPr lIns="0" tIns="0" rIns="0" bIns="0" rtlCol="0" anchor="t">
            <a:spAutoFit/>
          </a:bodyPr>
          <a:lstStyle/>
          <a:p>
            <a:pPr marL="0" lvl="0" indent="0" algn="ctr">
              <a:lnSpc>
                <a:spcPts val="6325"/>
              </a:lnSpc>
            </a:pPr>
            <a:r>
              <a:rPr lang="en-US" sz="5750">
                <a:solidFill>
                  <a:srgbClr val="DE422F"/>
                </a:solidFill>
                <a:latin typeface="Crimson Pro Bold"/>
              </a:rPr>
              <a:t>Bagging</a:t>
            </a:r>
          </a:p>
        </p:txBody>
      </p:sp>
      <p:sp>
        <p:nvSpPr>
          <p:cNvPr id="4" name="Freeform 4"/>
          <p:cNvSpPr/>
          <p:nvPr/>
        </p:nvSpPr>
        <p:spPr>
          <a:xfrm>
            <a:off x="9483705" y="1493390"/>
            <a:ext cx="8113174" cy="8390881"/>
          </a:xfrm>
          <a:custGeom>
            <a:avLst/>
            <a:gdLst/>
            <a:ahLst/>
            <a:cxnLst/>
            <a:rect l="l" t="t" r="r" b="b"/>
            <a:pathLst>
              <a:path w="8113174" h="8390881">
                <a:moveTo>
                  <a:pt x="0" y="0"/>
                </a:moveTo>
                <a:lnTo>
                  <a:pt x="8113175" y="0"/>
                </a:lnTo>
                <a:lnTo>
                  <a:pt x="8113175" y="8390881"/>
                </a:lnTo>
                <a:lnTo>
                  <a:pt x="0" y="8390881"/>
                </a:lnTo>
                <a:lnTo>
                  <a:pt x="0" y="0"/>
                </a:lnTo>
                <a:close/>
              </a:path>
            </a:pathLst>
          </a:custGeom>
          <a:blipFill>
            <a:blip r:embed="rId2"/>
            <a:stretch>
              <a:fillRect l="-26" b="-2416"/>
            </a:stretch>
          </a:blipFill>
        </p:spPr>
        <p:txBody>
          <a:bodyPr/>
          <a:lstStyle/>
          <a:p>
            <a:endParaRPr lang="en-US"/>
          </a:p>
        </p:txBody>
      </p:sp>
      <p:sp>
        <p:nvSpPr>
          <p:cNvPr id="5" name="TextBox 5"/>
          <p:cNvSpPr txBox="1"/>
          <p:nvPr/>
        </p:nvSpPr>
        <p:spPr>
          <a:xfrm>
            <a:off x="809833" y="3395465"/>
            <a:ext cx="8010475" cy="4181030"/>
          </a:xfrm>
          <a:prstGeom prst="rect">
            <a:avLst/>
          </a:prstGeom>
        </p:spPr>
        <p:txBody>
          <a:bodyPr lIns="0" tIns="0" rIns="0" bIns="0" rtlCol="0" anchor="t">
            <a:spAutoFit/>
          </a:bodyPr>
          <a:lstStyle/>
          <a:p>
            <a:pPr algn="just">
              <a:lnSpc>
                <a:spcPts val="4750"/>
              </a:lnSpc>
            </a:pPr>
            <a:r>
              <a:rPr lang="en-US" sz="3390">
                <a:solidFill>
                  <a:srgbClr val="000000"/>
                </a:solidFill>
                <a:latin typeface="Noto Sans" panose="020B0502040504020204"/>
              </a:rPr>
              <a:t>Các bước thực hiện của thuật toán: </a:t>
            </a:r>
          </a:p>
          <a:p>
            <a:pPr marL="732155" lvl="1" indent="-366395" algn="just">
              <a:lnSpc>
                <a:spcPts val="4750"/>
              </a:lnSpc>
              <a:buFont typeface="Arial" panose="020B0604020202020204"/>
              <a:buChar char="•"/>
            </a:pPr>
            <a:r>
              <a:rPr lang="en-US" sz="3390">
                <a:solidFill>
                  <a:srgbClr val="000000"/>
                </a:solidFill>
                <a:latin typeface="Noto Sans" panose="020B0502040504020204"/>
              </a:rPr>
              <a:t>Bước 1: Tạo ngấu nhiên các N bags từ tập train set. </a:t>
            </a:r>
          </a:p>
          <a:p>
            <a:pPr marL="732155" lvl="1" indent="-366395" algn="just">
              <a:lnSpc>
                <a:spcPts val="4750"/>
              </a:lnSpc>
              <a:buFont typeface="Arial" panose="020B0604020202020204"/>
              <a:buChar char="•"/>
            </a:pPr>
            <a:r>
              <a:rPr lang="en-US" sz="3390">
                <a:solidFill>
                  <a:srgbClr val="000000"/>
                </a:solidFill>
                <a:latin typeface="Noto Sans" panose="020B0502040504020204"/>
              </a:rPr>
              <a:t>Bước 2: Tạo N model "yếu" và train trên mỗi bag, độc lập với nhau. </a:t>
            </a:r>
          </a:p>
          <a:p>
            <a:pPr marL="732155" lvl="1" indent="-366395" algn="just">
              <a:lnSpc>
                <a:spcPts val="4750"/>
              </a:lnSpc>
              <a:buFont typeface="Arial" panose="020B0604020202020204"/>
              <a:buChar char="•"/>
            </a:pPr>
            <a:r>
              <a:rPr lang="en-US" sz="3390">
                <a:solidFill>
                  <a:srgbClr val="000000"/>
                </a:solidFill>
                <a:latin typeface="Noto Sans" panose="020B0502040504020204"/>
              </a:rPr>
              <a:t>Bước 3: Sử dụng các objects đã trained để dự đoán</a:t>
            </a:r>
          </a:p>
        </p:txBody>
      </p:sp>
      <p:sp>
        <p:nvSpPr>
          <p:cNvPr id="6" name="Freeform 6"/>
          <p:cNvSpPr/>
          <p:nvPr/>
        </p:nvSpPr>
        <p:spPr>
          <a:xfrm>
            <a:off x="0" y="0"/>
            <a:ext cx="2002137" cy="1104512"/>
          </a:xfrm>
          <a:custGeom>
            <a:avLst/>
            <a:gdLst/>
            <a:ahLst/>
            <a:cxnLst/>
            <a:rect l="l" t="t" r="r" b="b"/>
            <a:pathLst>
              <a:path w="2002137" h="1104512">
                <a:moveTo>
                  <a:pt x="0" y="0"/>
                </a:moveTo>
                <a:lnTo>
                  <a:pt x="2002137" y="0"/>
                </a:lnTo>
                <a:lnTo>
                  <a:pt x="2002137" y="1104512"/>
                </a:lnTo>
                <a:lnTo>
                  <a:pt x="0" y="110451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447800" y="190500"/>
            <a:ext cx="16670020"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Bagging và Boosting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4951" y="1421900"/>
            <a:ext cx="8074509" cy="8484100"/>
          </a:xfrm>
          <a:prstGeom prst="rect">
            <a:avLst/>
          </a:prstGeom>
          <a:solidFill>
            <a:srgbClr val="DFD4CB"/>
          </a:solidFill>
        </p:spPr>
        <p:txBody>
          <a:bodyPr/>
          <a:lstStyle/>
          <a:p>
            <a:endParaRPr lang="en-US"/>
          </a:p>
        </p:txBody>
      </p:sp>
      <p:sp>
        <p:nvSpPr>
          <p:cNvPr id="3" name="TextBox 3"/>
          <p:cNvSpPr txBox="1"/>
          <p:nvPr/>
        </p:nvSpPr>
        <p:spPr>
          <a:xfrm>
            <a:off x="860074" y="1469525"/>
            <a:ext cx="7361787" cy="918845"/>
          </a:xfrm>
          <a:prstGeom prst="rect">
            <a:avLst/>
          </a:prstGeom>
        </p:spPr>
        <p:txBody>
          <a:bodyPr lIns="0" tIns="0" rIns="0" bIns="0" rtlCol="0" anchor="t">
            <a:spAutoFit/>
          </a:bodyPr>
          <a:lstStyle/>
          <a:p>
            <a:pPr marL="0" lvl="0" indent="0" algn="ctr">
              <a:lnSpc>
                <a:spcPts val="6985"/>
              </a:lnSpc>
            </a:pPr>
            <a:r>
              <a:rPr lang="en-US" sz="6350">
                <a:solidFill>
                  <a:srgbClr val="DE422F"/>
                </a:solidFill>
                <a:latin typeface="Crimson Pro Bold"/>
              </a:rPr>
              <a:t>Boosting</a:t>
            </a:r>
          </a:p>
        </p:txBody>
      </p:sp>
      <p:sp>
        <p:nvSpPr>
          <p:cNvPr id="4" name="TextBox 4"/>
          <p:cNvSpPr txBox="1"/>
          <p:nvPr/>
        </p:nvSpPr>
        <p:spPr>
          <a:xfrm>
            <a:off x="715430" y="2636020"/>
            <a:ext cx="7506431" cy="6041229"/>
          </a:xfrm>
          <a:prstGeom prst="rect">
            <a:avLst/>
          </a:prstGeom>
        </p:spPr>
        <p:txBody>
          <a:bodyPr lIns="0" tIns="0" rIns="0" bIns="0" rtlCol="0" anchor="t">
            <a:spAutoFit/>
          </a:bodyPr>
          <a:lstStyle/>
          <a:p>
            <a:pPr algn="just">
              <a:lnSpc>
                <a:spcPts val="4840"/>
              </a:lnSpc>
              <a:spcBef>
                <a:spcPct val="0"/>
              </a:spcBef>
            </a:pPr>
            <a:r>
              <a:rPr lang="en-US" sz="3455">
                <a:solidFill>
                  <a:srgbClr val="000000"/>
                </a:solidFill>
                <a:latin typeface="Noto Sans" panose="020B0502040504020204"/>
              </a:rPr>
              <a:t>Boosting là kỹ thuật trong ensemble learning tạo mô hình mạnh hơn bằng cách kết hợp nhiều mô hình yếu. Nó xây dựng mô hình từ dữ liệu huấn luyện, sửa lỗi từ các mô hình sau dựa trên kết quả của các mô hình trước, tiếp tục thêm mô hình cho đến khi đạt được độ chính xác mong muốn hoặc ngưỡng cực đại.</a:t>
            </a:r>
          </a:p>
        </p:txBody>
      </p:sp>
      <p:sp>
        <p:nvSpPr>
          <p:cNvPr id="5" name="Freeform 5"/>
          <p:cNvSpPr/>
          <p:nvPr/>
        </p:nvSpPr>
        <p:spPr>
          <a:xfrm>
            <a:off x="0" y="0"/>
            <a:ext cx="2002137" cy="1104512"/>
          </a:xfrm>
          <a:custGeom>
            <a:avLst/>
            <a:gdLst/>
            <a:ahLst/>
            <a:cxnLst/>
            <a:rect l="l" t="t" r="r" b="b"/>
            <a:pathLst>
              <a:path w="2002137" h="1104512">
                <a:moveTo>
                  <a:pt x="0" y="0"/>
                </a:moveTo>
                <a:lnTo>
                  <a:pt x="2002137" y="0"/>
                </a:lnTo>
                <a:lnTo>
                  <a:pt x="2002137" y="1104512"/>
                </a:lnTo>
                <a:lnTo>
                  <a:pt x="0" y="1104512"/>
                </a:lnTo>
                <a:lnTo>
                  <a:pt x="0" y="0"/>
                </a:lnTo>
                <a:close/>
              </a:path>
            </a:pathLst>
          </a:custGeom>
          <a:blipFill>
            <a:blip r:embed="rId2"/>
            <a:stretch>
              <a:fillRect/>
            </a:stretch>
          </a:blipFill>
        </p:spPr>
        <p:txBody>
          <a:bodyPr/>
          <a:lstStyle/>
          <a:p>
            <a:endParaRPr lang="en-US"/>
          </a:p>
        </p:txBody>
      </p:sp>
      <p:sp>
        <p:nvSpPr>
          <p:cNvPr id="6" name="Freeform 6"/>
          <p:cNvSpPr/>
          <p:nvPr/>
        </p:nvSpPr>
        <p:spPr>
          <a:xfrm>
            <a:off x="8873626" y="1421900"/>
            <a:ext cx="8586847" cy="8215521"/>
          </a:xfrm>
          <a:custGeom>
            <a:avLst/>
            <a:gdLst/>
            <a:ahLst/>
            <a:cxnLst/>
            <a:rect l="l" t="t" r="r" b="b"/>
            <a:pathLst>
              <a:path w="8586847" h="8215521">
                <a:moveTo>
                  <a:pt x="0" y="0"/>
                </a:moveTo>
                <a:lnTo>
                  <a:pt x="8586847" y="0"/>
                </a:lnTo>
                <a:lnTo>
                  <a:pt x="8586847" y="8215520"/>
                </a:lnTo>
                <a:lnTo>
                  <a:pt x="0" y="8215520"/>
                </a:lnTo>
                <a:lnTo>
                  <a:pt x="0" y="0"/>
                </a:lnTo>
                <a:close/>
              </a:path>
            </a:pathLst>
          </a:custGeom>
          <a:blipFill>
            <a:blip r:embed="rId3"/>
            <a:stretch>
              <a:fillRect l="-276" r="-7745" b="-6949"/>
            </a:stretch>
          </a:blipFill>
        </p:spPr>
        <p:txBody>
          <a:bodyPr/>
          <a:lstStyle/>
          <a:p>
            <a:endParaRPr lang="en-US"/>
          </a:p>
        </p:txBody>
      </p:sp>
      <p:sp>
        <p:nvSpPr>
          <p:cNvPr id="7" name="TextBox 7"/>
          <p:cNvSpPr txBox="1"/>
          <p:nvPr/>
        </p:nvSpPr>
        <p:spPr>
          <a:xfrm>
            <a:off x="1066800" y="114300"/>
            <a:ext cx="1710880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Bagging và Boosting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02137" cy="1104512"/>
          </a:xfrm>
          <a:custGeom>
            <a:avLst/>
            <a:gdLst/>
            <a:ahLst/>
            <a:cxnLst/>
            <a:rect l="l" t="t" r="r" b="b"/>
            <a:pathLst>
              <a:path w="2002137" h="1104512">
                <a:moveTo>
                  <a:pt x="0" y="0"/>
                </a:moveTo>
                <a:lnTo>
                  <a:pt x="2002137" y="0"/>
                </a:lnTo>
                <a:lnTo>
                  <a:pt x="2002137" y="1104512"/>
                </a:lnTo>
                <a:lnTo>
                  <a:pt x="0" y="1104512"/>
                </a:lnTo>
                <a:lnTo>
                  <a:pt x="0" y="0"/>
                </a:lnTo>
                <a:close/>
              </a:path>
            </a:pathLst>
          </a:custGeom>
          <a:blipFill>
            <a:blip r:embed="rId2"/>
            <a:stretch>
              <a:fillRect/>
            </a:stretch>
          </a:blipFill>
        </p:spPr>
        <p:txBody>
          <a:bodyPr/>
          <a:lstStyle/>
          <a:p>
            <a:endParaRPr lang="en-US"/>
          </a:p>
        </p:txBody>
      </p:sp>
      <p:sp>
        <p:nvSpPr>
          <p:cNvPr id="3" name="Freeform 3"/>
          <p:cNvSpPr/>
          <p:nvPr/>
        </p:nvSpPr>
        <p:spPr>
          <a:xfrm>
            <a:off x="2002137" y="1562564"/>
            <a:ext cx="6696483" cy="7695736"/>
          </a:xfrm>
          <a:custGeom>
            <a:avLst/>
            <a:gdLst/>
            <a:ahLst/>
            <a:cxnLst/>
            <a:rect l="l" t="t" r="r" b="b"/>
            <a:pathLst>
              <a:path w="6696483" h="7695736">
                <a:moveTo>
                  <a:pt x="0" y="0"/>
                </a:moveTo>
                <a:lnTo>
                  <a:pt x="6696483" y="0"/>
                </a:lnTo>
                <a:lnTo>
                  <a:pt x="6696483" y="7695736"/>
                </a:lnTo>
                <a:lnTo>
                  <a:pt x="0" y="7695736"/>
                </a:lnTo>
                <a:lnTo>
                  <a:pt x="0" y="0"/>
                </a:lnTo>
                <a:close/>
              </a:path>
            </a:pathLst>
          </a:custGeom>
          <a:blipFill>
            <a:blip r:embed="rId3"/>
            <a:stretch>
              <a:fillRect l="-1609" r="-1609"/>
            </a:stretch>
          </a:blipFill>
        </p:spPr>
        <p:txBody>
          <a:bodyPr/>
          <a:lstStyle/>
          <a:p>
            <a:endParaRPr lang="en-US"/>
          </a:p>
        </p:txBody>
      </p:sp>
      <p:sp>
        <p:nvSpPr>
          <p:cNvPr id="4" name="Freeform 4"/>
          <p:cNvSpPr/>
          <p:nvPr/>
        </p:nvSpPr>
        <p:spPr>
          <a:xfrm>
            <a:off x="9733915" y="1562564"/>
            <a:ext cx="6432894" cy="7695736"/>
          </a:xfrm>
          <a:custGeom>
            <a:avLst/>
            <a:gdLst/>
            <a:ahLst/>
            <a:cxnLst/>
            <a:rect l="l" t="t" r="r" b="b"/>
            <a:pathLst>
              <a:path w="6432894" h="7695736">
                <a:moveTo>
                  <a:pt x="0" y="0"/>
                </a:moveTo>
                <a:lnTo>
                  <a:pt x="6432894" y="0"/>
                </a:lnTo>
                <a:lnTo>
                  <a:pt x="6432894" y="7695736"/>
                </a:lnTo>
                <a:lnTo>
                  <a:pt x="0" y="7695736"/>
                </a:lnTo>
                <a:lnTo>
                  <a:pt x="0" y="0"/>
                </a:lnTo>
                <a:close/>
              </a:path>
            </a:pathLst>
          </a:custGeom>
          <a:blipFill>
            <a:blip r:embed="rId4"/>
            <a:stretch>
              <a:fillRect t="-3699" b="-1391"/>
            </a:stretch>
          </a:blipFill>
        </p:spPr>
        <p:txBody>
          <a:bodyPr/>
          <a:lstStyle/>
          <a:p>
            <a:endParaRPr lang="en-US"/>
          </a:p>
        </p:txBody>
      </p:sp>
      <p:sp>
        <p:nvSpPr>
          <p:cNvPr id="5" name="TextBox 5"/>
          <p:cNvSpPr txBox="1"/>
          <p:nvPr/>
        </p:nvSpPr>
        <p:spPr>
          <a:xfrm>
            <a:off x="1905000" y="190500"/>
            <a:ext cx="15389225" cy="1052830"/>
          </a:xfrm>
          <a:prstGeom prst="rect">
            <a:avLst/>
          </a:prstGeom>
        </p:spPr>
        <p:txBody>
          <a:bodyPr wrap="square" lIns="0" tIns="0" rIns="0" bIns="0" rtlCol="0" anchor="t">
            <a:spAutoFit/>
          </a:bodyPr>
          <a:lstStyle/>
          <a:p>
            <a:pPr algn="ctr">
              <a:lnSpc>
                <a:spcPts val="8210"/>
              </a:lnSpc>
              <a:spcBef>
                <a:spcPct val="0"/>
              </a:spcBef>
            </a:pPr>
            <a:r>
              <a:rPr lang="en-US" sz="5865">
                <a:solidFill>
                  <a:srgbClr val="000000"/>
                </a:solidFill>
                <a:latin typeface="Noto Sans Bold" panose="020B0802040504020204"/>
              </a:rPr>
              <a:t>Bagging và Boosting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nvGraphicFramePr>
        <p:xfrm>
          <a:off x="1028700" y="1296617"/>
          <a:ext cx="16230600" cy="8763000"/>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003397">
                <a:tc>
                  <a:txBody>
                    <a:bodyPr/>
                    <a:lstStyle/>
                    <a:p>
                      <a:pPr algn="ctr">
                        <a:lnSpc>
                          <a:spcPts val="4200"/>
                        </a:lnSpc>
                        <a:defRPr/>
                      </a:pPr>
                      <a:r>
                        <a:rPr lang="en-US" sz="3000">
                          <a:solidFill>
                            <a:srgbClr val="000000"/>
                          </a:solidFill>
                          <a:latin typeface="Noto Sans Bold" panose="020B0802040504020204"/>
                        </a:rPr>
                        <a:t>Bagging</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3920"/>
                        </a:lnSpc>
                        <a:defRPr/>
                      </a:pPr>
                      <a:r>
                        <a:rPr lang="en-US" sz="2800">
                          <a:solidFill>
                            <a:srgbClr val="000000"/>
                          </a:solidFill>
                          <a:latin typeface="Noto Sans Bold" panose="020B0802040504020204"/>
                        </a:rPr>
                        <a:t>Boosting</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50136">
                <a:tc>
                  <a:txBody>
                    <a:bodyPr/>
                    <a:lstStyle/>
                    <a:p>
                      <a:pPr algn="just">
                        <a:lnSpc>
                          <a:spcPts val="3360"/>
                        </a:lnSpc>
                        <a:defRPr/>
                      </a:pPr>
                      <a:r>
                        <a:rPr lang="en-US" sz="2400">
                          <a:solidFill>
                            <a:srgbClr val="000000"/>
                          </a:solidFill>
                          <a:latin typeface="Noto Sans" panose="020B0502040504020204"/>
                        </a:rPr>
                        <a:t>Tạo ra nhiều tập dữ liệu con từ tập dữ liệu huấn luyện bằng cách lấy mẫu tái lặp (bootstrap). Mỗi tập dữ liệu con được sử dụng để huấn luyện một mô hình độc lập.</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60"/>
                        </a:lnSpc>
                        <a:defRPr/>
                      </a:pPr>
                      <a:r>
                        <a:rPr lang="en-US" sz="2400">
                          <a:solidFill>
                            <a:srgbClr val="000000"/>
                          </a:solidFill>
                          <a:latin typeface="Noto Sans" panose="020B0502040504020204"/>
                        </a:rPr>
                        <a:t>Tạo ra các mô hình tuần tự theo chuỗi. Mỗi mô hình sau tập trung vào việc sửa đổi lỗi của mô hình trước đó, tập trung vào các mẫu bị phân loại sai.</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70607">
                <a:tc>
                  <a:txBody>
                    <a:bodyPr/>
                    <a:lstStyle/>
                    <a:p>
                      <a:pPr algn="l">
                        <a:lnSpc>
                          <a:spcPts val="3360"/>
                        </a:lnSpc>
                        <a:defRPr/>
                      </a:pPr>
                      <a:r>
                        <a:rPr lang="en-US" sz="2400">
                          <a:solidFill>
                            <a:srgbClr val="000000"/>
                          </a:solidFill>
                          <a:latin typeface="Noto Sans" panose="020B0502040504020204"/>
                        </a:rPr>
                        <a:t>Các dự đoán từ các mô hình con được kết hợp bằng việc lấy trung bình (đối với hồi quy) hoặc lấy phiếu bầu (đối với phân loại) để đưa ra dự đoán cuối cùng.</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lnSpc>
                          <a:spcPts val="3360"/>
                        </a:lnSpc>
                        <a:defRPr/>
                      </a:pPr>
                      <a:r>
                        <a:rPr lang="en-US" sz="2400">
                          <a:solidFill>
                            <a:srgbClr val="000000"/>
                          </a:solidFill>
                          <a:latin typeface="Noto Sans" panose="020B0502040504020204"/>
                        </a:rPr>
                        <a:t>Các mẫu bị phân loại sai được tăng trọng số để chú ý đến chúng hơn trong lần huấn luyện tiếp theo.</a:t>
                      </a:r>
                      <a:endParaRPr lang="en-US" sz="1100"/>
                    </a:p>
                    <a:p>
                      <a:pPr algn="just">
                        <a:lnSpc>
                          <a:spcPts val="3360"/>
                        </a:lnSpc>
                      </a:pPr>
                      <a:r>
                        <a:rPr lang="en-US" sz="2400">
                          <a:solidFill>
                            <a:srgbClr val="000000"/>
                          </a:solidFill>
                          <a:latin typeface="Noto Sans" panose="020B0502040504020204"/>
                        </a:rPr>
                        <a:t>Các dự đoán từ các mô hình con được kết hợp bằng việc gán trọng số cho mỗi mô hình dựa trên hiệu suất của nó.</a:t>
                      </a:r>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29665">
                <a:tc>
                  <a:txBody>
                    <a:bodyPr/>
                    <a:lstStyle/>
                    <a:p>
                      <a:pPr algn="l">
                        <a:lnSpc>
                          <a:spcPts val="3360"/>
                        </a:lnSpc>
                        <a:defRPr/>
                      </a:pPr>
                      <a:r>
                        <a:rPr lang="en-US" sz="2400">
                          <a:solidFill>
                            <a:srgbClr val="000000"/>
                          </a:solidFill>
                          <a:latin typeface="Noto Sans" panose="020B0502040504020204"/>
                        </a:rPr>
                        <a:t>Tập trung vào việc giảm phương sai (variance) bằng cách sử dụng nhiều mô hình độc lập</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60"/>
                        </a:lnSpc>
                        <a:defRPr/>
                      </a:pPr>
                      <a:r>
                        <a:rPr lang="en-US" sz="2400">
                          <a:solidFill>
                            <a:srgbClr val="000000"/>
                          </a:solidFill>
                          <a:latin typeface="Noto Sans" panose="020B0502040504020204"/>
                        </a:rPr>
                        <a:t>Tập trung vào việc cải thiện sự biểu diễn (bias) của mô hình bằng cách tập trung vào việc sửa đổi lỗi của mô hình trước đó.</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194">
                <a:tc>
                  <a:txBody>
                    <a:bodyPr/>
                    <a:lstStyle/>
                    <a:p>
                      <a:pPr algn="l">
                        <a:lnSpc>
                          <a:spcPts val="3360"/>
                        </a:lnSpc>
                        <a:defRPr/>
                      </a:pPr>
                      <a:r>
                        <a:rPr lang="en-US" sz="2400">
                          <a:solidFill>
                            <a:srgbClr val="000000"/>
                          </a:solidFill>
                          <a:latin typeface="Noto Sans" panose="020B0502040504020204"/>
                        </a:rPr>
                        <a:t>Bagging hiệu quả với dữ liệu nhiễu cao hơn</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60"/>
                        </a:lnSpc>
                        <a:defRPr/>
                      </a:pPr>
                      <a:r>
                        <a:rPr lang="en-US" sz="2400">
                          <a:solidFill>
                            <a:srgbClr val="000000"/>
                          </a:solidFill>
                          <a:latin typeface="Noto Sans" panose="020B0502040504020204"/>
                        </a:rPr>
                        <a:t>Có thể bị ảnh hưởng nhiều hơn bởi nhiễu, có nguy cơ overfitting cao hơn.</a:t>
                      </a:r>
                      <a:endParaRPr lang="en-US" sz="1100"/>
                    </a:p>
                  </a:txBody>
                  <a:tcPr marL="190500" marR="190500" marT="190500" marB="19050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2345315" y="21832"/>
            <a:ext cx="14258660" cy="1006868"/>
          </a:xfrm>
          <a:prstGeom prst="rect">
            <a:avLst/>
          </a:prstGeom>
        </p:spPr>
        <p:txBody>
          <a:bodyPr lIns="0" tIns="0" rIns="0" bIns="0" rtlCol="0" anchor="t">
            <a:spAutoFit/>
          </a:bodyPr>
          <a:lstStyle/>
          <a:p>
            <a:pPr algn="ctr">
              <a:lnSpc>
                <a:spcPts val="8210"/>
              </a:lnSpc>
              <a:spcBef>
                <a:spcPct val="0"/>
              </a:spcBef>
            </a:pPr>
            <a:r>
              <a:rPr lang="en-US" sz="5865">
                <a:solidFill>
                  <a:srgbClr val="000000"/>
                </a:solidFill>
                <a:latin typeface="Noto Sans Bold" panose="020B0802040504020204"/>
              </a:rPr>
              <a:t>So sánh Bagging và Boosting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3374797" y="1028700"/>
            <a:ext cx="10455073" cy="4489251"/>
          </a:xfrm>
          <a:custGeom>
            <a:avLst/>
            <a:gdLst/>
            <a:ahLst/>
            <a:cxnLst/>
            <a:rect l="l" t="t" r="r" b="b"/>
            <a:pathLst>
              <a:path w="10455073" h="4489251">
                <a:moveTo>
                  <a:pt x="0" y="0"/>
                </a:moveTo>
                <a:lnTo>
                  <a:pt x="10455073" y="0"/>
                </a:lnTo>
                <a:lnTo>
                  <a:pt x="10455073" y="4489251"/>
                </a:lnTo>
                <a:lnTo>
                  <a:pt x="0" y="448925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63996" y="89360"/>
            <a:ext cx="3550179" cy="1003598"/>
          </a:xfrm>
          <a:prstGeom prst="rect">
            <a:avLst/>
          </a:prstGeom>
        </p:spPr>
        <p:txBody>
          <a:bodyPr lIns="0" tIns="0" rIns="0" bIns="0" rtlCol="0" anchor="t">
            <a:spAutoFit/>
          </a:bodyPr>
          <a:lstStyle/>
          <a:p>
            <a:pPr algn="ctr">
              <a:lnSpc>
                <a:spcPts val="8210"/>
              </a:lnSpc>
              <a:spcBef>
                <a:spcPct val="0"/>
              </a:spcBef>
            </a:pPr>
            <a:r>
              <a:rPr lang="en-US" sz="5865">
                <a:solidFill>
                  <a:srgbClr val="000000"/>
                </a:solidFill>
                <a:latin typeface="Noto Sans Bold" panose="020B0802040504020204"/>
              </a:rPr>
              <a:t>AdaBoost</a:t>
            </a:r>
          </a:p>
        </p:txBody>
      </p:sp>
      <p:sp>
        <p:nvSpPr>
          <p:cNvPr id="5" name="TextBox 5"/>
          <p:cNvSpPr txBox="1"/>
          <p:nvPr/>
        </p:nvSpPr>
        <p:spPr>
          <a:xfrm>
            <a:off x="1028700" y="5717991"/>
            <a:ext cx="15948286" cy="4248150"/>
          </a:xfrm>
          <a:prstGeom prst="rect">
            <a:avLst/>
          </a:prstGeom>
        </p:spPr>
        <p:txBody>
          <a:bodyPr lIns="0" tIns="0" rIns="0" bIns="0" rtlCol="0" anchor="t">
            <a:spAutoFit/>
          </a:bodyPr>
          <a:lstStyle/>
          <a:p>
            <a:pPr algn="just">
              <a:lnSpc>
                <a:spcPts val="4200"/>
              </a:lnSpc>
            </a:pPr>
            <a:r>
              <a:rPr lang="en-US" sz="3000">
                <a:solidFill>
                  <a:srgbClr val="000000"/>
                </a:solidFill>
                <a:latin typeface="Noto Sans" panose="020B0502040504020204"/>
              </a:rPr>
              <a:t>Adaboost xây dựng một mô hình mạnh bằng cách kết hợp nhiều mô hình yếu. Nó lặp lại việc huấn luyện các mô hình yếu, tập trung vào việc cải thiện phân loại các mẫu khó nhất bằng cách tăng trọng số cho các mẫu bị phân loại sai.</a:t>
            </a:r>
          </a:p>
          <a:p>
            <a:pPr algn="just">
              <a:lnSpc>
                <a:spcPts val="4200"/>
              </a:lnSpc>
            </a:pPr>
            <a:r>
              <a:rPr lang="en-US" sz="3000">
                <a:solidFill>
                  <a:srgbClr val="000000"/>
                </a:solidFill>
                <a:latin typeface="Noto Sans" panose="020B0502040504020204"/>
              </a:rPr>
              <a:t>Các mô hình yếu thường là những mô hình đơn giản, thường là các cây quyết định như cây quyết định đơn (decision stump).</a:t>
            </a:r>
          </a:p>
          <a:p>
            <a:pPr algn="just">
              <a:lnSpc>
                <a:spcPts val="4200"/>
              </a:lnSpc>
            </a:pPr>
            <a:r>
              <a:rPr lang="en-US" sz="3000">
                <a:solidFill>
                  <a:srgbClr val="000000"/>
                </a:solidFill>
                <a:latin typeface="Noto Sans" panose="020B0502040504020204"/>
              </a:rPr>
              <a:t>Adaboost lặp lại quá trình huấn luyện các mô hình này, tập trung vào việc điều chỉnh trọng số của các mẫu dựa trên việc mô hình trước đó phân loại sai.</a:t>
            </a:r>
          </a:p>
          <a:p>
            <a:pPr algn="just">
              <a:lnSpc>
                <a:spcPts val="4200"/>
              </a:lnSpc>
              <a:spcBef>
                <a:spcPct val="0"/>
              </a:spcBef>
            </a:pPr>
            <a:endParaRPr lang="en-US" sz="3000">
              <a:solidFill>
                <a:srgbClr val="000000"/>
              </a:solidFill>
              <a:latin typeface="Noto Sans" panose="020B050204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350364" cy="1296617"/>
          </a:xfrm>
          <a:custGeom>
            <a:avLst/>
            <a:gdLst/>
            <a:ahLst/>
            <a:cxnLst/>
            <a:rect l="l" t="t" r="r" b="b"/>
            <a:pathLst>
              <a:path w="2350364" h="1296617">
                <a:moveTo>
                  <a:pt x="0" y="0"/>
                </a:moveTo>
                <a:lnTo>
                  <a:pt x="2350364" y="0"/>
                </a:lnTo>
                <a:lnTo>
                  <a:pt x="2350364" y="1296617"/>
                </a:lnTo>
                <a:lnTo>
                  <a:pt x="0" y="1296617"/>
                </a:lnTo>
                <a:lnTo>
                  <a:pt x="0" y="0"/>
                </a:lnTo>
                <a:close/>
              </a:path>
            </a:pathLst>
          </a:custGeom>
          <a:blipFill>
            <a:blip r:embed="rId2"/>
            <a:stretch>
              <a:fillRect/>
            </a:stretch>
          </a:blipFill>
        </p:spPr>
        <p:txBody>
          <a:bodyPr/>
          <a:lstStyle/>
          <a:p>
            <a:endParaRPr lang="en-US"/>
          </a:p>
        </p:txBody>
      </p:sp>
      <p:sp>
        <p:nvSpPr>
          <p:cNvPr id="3" name="Freeform 3"/>
          <p:cNvSpPr/>
          <p:nvPr/>
        </p:nvSpPr>
        <p:spPr>
          <a:xfrm>
            <a:off x="550088" y="2656834"/>
            <a:ext cx="17187824" cy="6524246"/>
          </a:xfrm>
          <a:custGeom>
            <a:avLst/>
            <a:gdLst/>
            <a:ahLst/>
            <a:cxnLst/>
            <a:rect l="l" t="t" r="r" b="b"/>
            <a:pathLst>
              <a:path w="17187824" h="6524246">
                <a:moveTo>
                  <a:pt x="0" y="0"/>
                </a:moveTo>
                <a:lnTo>
                  <a:pt x="17187824" y="0"/>
                </a:lnTo>
                <a:lnTo>
                  <a:pt x="17187824" y="6524245"/>
                </a:lnTo>
                <a:lnTo>
                  <a:pt x="0" y="65242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05465" y="199781"/>
            <a:ext cx="15247498" cy="878421"/>
          </a:xfrm>
          <a:prstGeom prst="rect">
            <a:avLst/>
          </a:prstGeom>
        </p:spPr>
        <p:txBody>
          <a:bodyPr lIns="0" tIns="0" rIns="0" bIns="0" rtlCol="0" anchor="t">
            <a:spAutoFit/>
          </a:bodyPr>
          <a:lstStyle/>
          <a:p>
            <a:pPr>
              <a:lnSpc>
                <a:spcPts val="7230"/>
              </a:lnSpc>
              <a:spcBef>
                <a:spcPct val="0"/>
              </a:spcBef>
            </a:pPr>
            <a:r>
              <a:rPr lang="en-US" sz="5165">
                <a:solidFill>
                  <a:srgbClr val="000000"/>
                </a:solidFill>
                <a:latin typeface="Noto Sans Bold" panose="020B0802040504020204"/>
              </a:rPr>
              <a:t>Các bước thực hiện AdaBoost</a:t>
            </a:r>
          </a:p>
        </p:txBody>
      </p:sp>
      <p:sp>
        <p:nvSpPr>
          <p:cNvPr id="5" name="TextBox 5"/>
          <p:cNvSpPr txBox="1"/>
          <p:nvPr/>
        </p:nvSpPr>
        <p:spPr>
          <a:xfrm>
            <a:off x="1028700" y="1491608"/>
            <a:ext cx="16323892" cy="679451"/>
          </a:xfrm>
          <a:prstGeom prst="rect">
            <a:avLst/>
          </a:prstGeom>
        </p:spPr>
        <p:txBody>
          <a:bodyPr lIns="0" tIns="0" rIns="0" bIns="0" rtlCol="0" anchor="t">
            <a:spAutoFit/>
          </a:bodyPr>
          <a:lstStyle/>
          <a:p>
            <a:pPr marL="863600" lvl="1" indent="-431800" algn="just">
              <a:lnSpc>
                <a:spcPts val="5600"/>
              </a:lnSpc>
              <a:buFont typeface="Arial" panose="020B0604020202020204"/>
              <a:buChar char="•"/>
            </a:pPr>
            <a:r>
              <a:rPr lang="en-US" sz="4000">
                <a:solidFill>
                  <a:srgbClr val="000000"/>
                </a:solidFill>
                <a:latin typeface="Noto Sans" panose="020B0502040504020204"/>
              </a:rPr>
              <a:t>Bước 1: Khởi tạo các trọng số là 1/n cho mỗi n quan sát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1347</Words>
  <Application>Microsoft Office PowerPoint</Application>
  <PresentationFormat>Custom</PresentationFormat>
  <Paragraphs>124</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Arial</vt:lpstr>
      <vt:lpstr>Noto Sans Bold</vt:lpstr>
      <vt:lpstr>Crimson Pro Bold</vt:lpstr>
      <vt:lpstr>Oswald Bold</vt:lpstr>
      <vt:lpstr>Noto Sans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c:title>
  <dc:creator/>
  <cp:lastModifiedBy>Waun Ha</cp:lastModifiedBy>
  <cp:revision>7</cp:revision>
  <dcterms:created xsi:type="dcterms:W3CDTF">2006-08-16T00:00:00Z</dcterms:created>
  <dcterms:modified xsi:type="dcterms:W3CDTF">2023-12-21T18:20:16Z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AC7AD4FE150041C79763DF93EB8C7C80_12</vt:lpwstr>
  </property>
  <property fmtid="{D5CDD505-2E9C-101B-9397-08002B2CF9AE}" pid="3" name="KSOProductBuildVer">
    <vt:lpwstr>1033-12.2.0.13359</vt:lpwstr>
  </property>
</Properties>
</file>